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5" r:id="rId3"/>
    <p:sldId id="272" r:id="rId4"/>
    <p:sldId id="266" r:id="rId5"/>
    <p:sldId id="268" r:id="rId6"/>
    <p:sldId id="270" r:id="rId7"/>
    <p:sldId id="271" r:id="rId8"/>
    <p:sldId id="267" r:id="rId9"/>
    <p:sldId id="257" r:id="rId10"/>
    <p:sldId id="259" r:id="rId11"/>
    <p:sldId id="258" r:id="rId12"/>
    <p:sldId id="260" r:id="rId13"/>
    <p:sldId id="261" r:id="rId14"/>
    <p:sldId id="275" r:id="rId15"/>
    <p:sldId id="263" r:id="rId16"/>
    <p:sldId id="264" r:id="rId17"/>
    <p:sldId id="276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74" autoAdjust="0"/>
    <p:restoredTop sz="94660"/>
  </p:normalViewPr>
  <p:slideViewPr>
    <p:cSldViewPr snapToGrid="0">
      <p:cViewPr varScale="1">
        <p:scale>
          <a:sx n="89" d="100"/>
          <a:sy n="89" d="100"/>
        </p:scale>
        <p:origin x="2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7AEC-03F1-4A33-8DE9-D6DC5B299AE8}" type="datetimeFigureOut">
              <a:rPr lang="en-US" smtClean="0"/>
              <a:t>4/7/2017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E4095-E6F0-4889-B841-A1BEF0CAD5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260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7AEC-03F1-4A33-8DE9-D6DC5B299AE8}" type="datetimeFigureOut">
              <a:rPr lang="en-US" smtClean="0"/>
              <a:t>4/7/2017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E4095-E6F0-4889-B841-A1BEF0CAD5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931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7AEC-03F1-4A33-8DE9-D6DC5B299AE8}" type="datetimeFigureOut">
              <a:rPr lang="en-US" smtClean="0"/>
              <a:t>4/7/2017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E4095-E6F0-4889-B841-A1BEF0CAD5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817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1E6C-CB29-413D-B5BF-0AC54F4AF7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8EAA-B7D9-41CD-8FAD-3992DF948A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130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A7161-2448-46C0-A5C6-D143254A6A2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8EAA-B7D9-41CD-8FAD-3992DF948A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318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4B24-0DA8-4C2D-B282-467253233C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8EAA-B7D9-41CD-8FAD-3992DF948A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419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ADB7-E272-4880-9B62-4DAC3FD245D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8EAA-B7D9-41CD-8FAD-3992DF948A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76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7BD0-8D58-403F-A153-A7B9083EFF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8EAA-B7D9-41CD-8FAD-3992DF948A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706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5511-2164-425F-B25F-C740AC7233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8EAA-B7D9-41CD-8FAD-3992DF948A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756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95DE4-54BC-4EA7-8703-EA872198A56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8EAA-B7D9-41CD-8FAD-3992DF948A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5760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7CFA-1E00-4E09-BD48-02D4BBA5724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8EAA-B7D9-41CD-8FAD-3992DF948A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397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7AEC-03F1-4A33-8DE9-D6DC5B299AE8}" type="datetimeFigureOut">
              <a:rPr lang="en-US" smtClean="0"/>
              <a:t>4/7/2017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E4095-E6F0-4889-B841-A1BEF0CAD5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7470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A88CE-DD0D-41E8-A403-11012C2BC85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8EAA-B7D9-41CD-8FAD-3992DF948A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209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BC64-6F40-46F8-983B-53DE04BEFBC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8EAA-B7D9-41CD-8FAD-3992DF948A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8663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18572-1FB0-49CB-8B26-21BA1AF9F1D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8EAA-B7D9-41CD-8FAD-3992DF948A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029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7AEC-03F1-4A33-8DE9-D6DC5B299AE8}" type="datetimeFigureOut">
              <a:rPr lang="en-US" smtClean="0"/>
              <a:t>4/7/2017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E4095-E6F0-4889-B841-A1BEF0CAD5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785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7AEC-03F1-4A33-8DE9-D6DC5B299AE8}" type="datetimeFigureOut">
              <a:rPr lang="en-US" smtClean="0"/>
              <a:t>4/7/2017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E4095-E6F0-4889-B841-A1BEF0CAD5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515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7AEC-03F1-4A33-8DE9-D6DC5B299AE8}" type="datetimeFigureOut">
              <a:rPr lang="en-US" smtClean="0"/>
              <a:t>4/7/2017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E4095-E6F0-4889-B841-A1BEF0CAD5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418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7AEC-03F1-4A33-8DE9-D6DC5B299AE8}" type="datetimeFigureOut">
              <a:rPr lang="en-US" smtClean="0"/>
              <a:t>4/7/2017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E4095-E6F0-4889-B841-A1BEF0CAD5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58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7AEC-03F1-4A33-8DE9-D6DC5B299AE8}" type="datetimeFigureOut">
              <a:rPr lang="en-US" smtClean="0"/>
              <a:t>4/7/2017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E4095-E6F0-4889-B841-A1BEF0CAD5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762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7AEC-03F1-4A33-8DE9-D6DC5B299AE8}" type="datetimeFigureOut">
              <a:rPr lang="en-US" smtClean="0"/>
              <a:t>4/7/2017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E4095-E6F0-4889-B841-A1BEF0CAD5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866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7AEC-03F1-4A33-8DE9-D6DC5B299AE8}" type="datetimeFigureOut">
              <a:rPr lang="en-US" smtClean="0"/>
              <a:t>4/7/2017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E4095-E6F0-4889-B841-A1BEF0CAD5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342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67AEC-03F1-4A33-8DE9-D6DC5B299AE8}" type="datetimeFigureOut">
              <a:rPr lang="en-US" smtClean="0"/>
              <a:t>4/7/2017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E4095-E6F0-4889-B841-A1BEF0CAD5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062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A7A2C-988C-4891-9B36-C3944703485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38EAA-B7D9-41CD-8FAD-3992DF948A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125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>
                <a:solidFill>
                  <a:srgbClr val="0070C0"/>
                </a:solidFill>
              </a:rPr>
              <a:t>Speaking With Influence</a:t>
            </a:r>
            <a:endParaRPr lang="en-US" sz="7200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Times New Roman"/>
                <a:ea typeface="Calibri"/>
                <a:cs typeface="Times New Roman"/>
              </a:rPr>
              <a:t>by </a:t>
            </a:r>
          </a:p>
          <a:p>
            <a:r>
              <a:rPr lang="en-US" dirty="0" smtClean="0">
                <a:latin typeface="Times New Roman"/>
                <a:ea typeface="Calibri"/>
                <a:cs typeface="Times New Roman"/>
              </a:rPr>
              <a:t>Intellectual Property Owners Association </a:t>
            </a:r>
          </a:p>
          <a:p>
            <a:r>
              <a:rPr lang="en-US" dirty="0" smtClean="0">
                <a:latin typeface="Times New Roman"/>
                <a:ea typeface="Calibri"/>
                <a:cs typeface="Times New Roman"/>
              </a:rPr>
              <a:t>Women In IP Committee</a:t>
            </a:r>
          </a:p>
          <a:p>
            <a:r>
              <a:rPr lang="en-US" dirty="0" smtClean="0">
                <a:latin typeface="Times New Roman"/>
                <a:ea typeface="Calibri"/>
                <a:cs typeface="Times New Roman"/>
              </a:rPr>
              <a:t>Push </a:t>
            </a:r>
            <a:r>
              <a:rPr lang="en-US" dirty="0">
                <a:latin typeface="Times New Roman"/>
                <a:ea typeface="Calibri"/>
                <a:cs typeface="Times New Roman"/>
              </a:rPr>
              <a:t>Forward Subcommittee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702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Stop </a:t>
            </a:r>
            <a:r>
              <a:rPr lang="en-US" dirty="0" smtClean="0">
                <a:solidFill>
                  <a:srgbClr val="0070C0"/>
                </a:solidFill>
              </a:rPr>
              <a:t>an Interrupter and Speak Up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a typeface="+mj-ea"/>
                <a:cs typeface="+mj-cs"/>
              </a:rPr>
              <a:t>“I want to hear what she is saying” or </a:t>
            </a:r>
          </a:p>
          <a:p>
            <a:r>
              <a:rPr lang="en-US" dirty="0" smtClean="0">
                <a:ea typeface="+mj-ea"/>
                <a:cs typeface="+mj-cs"/>
              </a:rPr>
              <a:t>“I’d like her to be able to finish her point” </a:t>
            </a:r>
          </a:p>
          <a:p>
            <a:pPr lvl="1"/>
            <a:r>
              <a:rPr lang="en-US" dirty="0" smtClean="0">
                <a:ea typeface="+mj-ea"/>
                <a:cs typeface="+mj-cs"/>
              </a:rPr>
              <a:t>These are polite ways to point out the behavior while showing support for a female colleague that can bolster her confidence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3085" y="3778250"/>
            <a:ext cx="4133851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354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Adopt Practices that Focus More on the Idea and Less on the Speaker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 employees to submit suggestions and solutions to problems anonymously</a:t>
            </a:r>
          </a:p>
          <a:p>
            <a:pPr lvl="1"/>
            <a:r>
              <a:rPr lang="en-US" dirty="0" smtClean="0"/>
              <a:t>Proposals can be evaluated, feedback can be given to participants, and then the best plans can be implemented </a:t>
            </a:r>
          </a:p>
          <a:p>
            <a:pPr lvl="1"/>
            <a:r>
              <a:rPr lang="en-US" dirty="0" smtClean="0"/>
              <a:t>This can encourage women to present their ideas without the fear of interruption or having their ideas publicly dismissed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1227" y="4159033"/>
            <a:ext cx="275272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894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Include Women in the Discussion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9636"/>
            <a:ext cx="10515600" cy="4351338"/>
          </a:xfrm>
        </p:spPr>
        <p:txBody>
          <a:bodyPr/>
          <a:lstStyle/>
          <a:p>
            <a:r>
              <a:rPr lang="en-US" dirty="0" smtClean="0"/>
              <a:t>In a meeting, ask women -“What do you think?”</a:t>
            </a:r>
          </a:p>
          <a:p>
            <a:r>
              <a:rPr lang="en-US" dirty="0" smtClean="0"/>
              <a:t>Ask for feedback as opposed to dictating</a:t>
            </a:r>
          </a:p>
          <a:p>
            <a:r>
              <a:rPr lang="en-US" dirty="0" smtClean="0"/>
              <a:t>The “Shine A Light” process was pioneered by the Obama White House staff and other organizations.  This process offers practical tools for leaders who want to validate and support contributions of women.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74" y="3861188"/>
            <a:ext cx="4054255" cy="260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338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34897" y="268571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What Can Employees do to Support Women to Speak with Influence?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719" y="2029868"/>
            <a:ext cx="5362575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466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Be Prepared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Arrive at a meeting with key discussion points</a:t>
            </a:r>
          </a:p>
          <a:p>
            <a:r>
              <a:rPr lang="en-US" dirty="0" smtClean="0"/>
              <a:t>Focus on “what does the audience need to hear” rather than “what am I going to say”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465" y="3314188"/>
            <a:ext cx="6164632" cy="313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078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Delivery Tips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748375" cy="4860424"/>
          </a:xfrm>
        </p:spPr>
        <p:txBody>
          <a:bodyPr>
            <a:normAutofit/>
          </a:bodyPr>
          <a:lstStyle/>
          <a:p>
            <a:r>
              <a:rPr lang="en-US" dirty="0" smtClean="0"/>
              <a:t>Speak using statements</a:t>
            </a:r>
          </a:p>
          <a:p>
            <a:pPr lvl="1"/>
            <a:r>
              <a:rPr lang="en-US" sz="2100" dirty="0" smtClean="0"/>
              <a:t>Women have a tendency to couch their input. This can work against them by weakening their legitimate points</a:t>
            </a:r>
          </a:p>
          <a:p>
            <a:pPr marL="228600" lvl="1">
              <a:spcBef>
                <a:spcPts val="1000"/>
              </a:spcBef>
            </a:pPr>
            <a:r>
              <a:rPr lang="en-US" sz="2800" dirty="0"/>
              <a:t>Use active, authoritative words and statements when voicing and owning your </a:t>
            </a:r>
            <a:r>
              <a:rPr lang="en-US" sz="2800" dirty="0" smtClean="0"/>
              <a:t>opinions</a:t>
            </a:r>
          </a:p>
          <a:p>
            <a:pPr marL="685800" lvl="2">
              <a:spcBef>
                <a:spcPts val="1000"/>
              </a:spcBef>
            </a:pPr>
            <a:r>
              <a:rPr lang="en-US" dirty="0" smtClean="0"/>
              <a:t>Try saying “I strongly suggest…” instead of “Well, what if…”</a:t>
            </a:r>
          </a:p>
        </p:txBody>
      </p:sp>
    </p:spTree>
    <p:extLst>
      <p:ext uri="{BB962C8B-B14F-4D97-AF65-F5344CB8AC3E}">
        <p14:creationId xmlns:p14="http://schemas.microsoft.com/office/powerpoint/2010/main" val="2769639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Delivery Tips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748375" cy="4860424"/>
          </a:xfrm>
        </p:spPr>
        <p:txBody>
          <a:bodyPr>
            <a:normAutofit/>
          </a:bodyPr>
          <a:lstStyle/>
          <a:p>
            <a:pPr marL="228600" lvl="2">
              <a:spcBef>
                <a:spcPts val="1000"/>
              </a:spcBef>
            </a:pPr>
            <a:r>
              <a:rPr lang="en-US" sz="2800" dirty="0" smtClean="0"/>
              <a:t>Get </a:t>
            </a:r>
            <a:r>
              <a:rPr lang="en-US" sz="2800" dirty="0"/>
              <a:t>to the point</a:t>
            </a:r>
          </a:p>
          <a:p>
            <a:pPr marL="685800" lvl="2">
              <a:spcBef>
                <a:spcPts val="1000"/>
              </a:spcBef>
            </a:pPr>
            <a:r>
              <a:rPr lang="en-US" sz="2100" dirty="0"/>
              <a:t>Women run the risk of losing their audience’s attention and their own authority by over-explaining</a:t>
            </a:r>
          </a:p>
          <a:p>
            <a:pPr marL="228600" lvl="3">
              <a:spcBef>
                <a:spcPts val="1000"/>
              </a:spcBef>
            </a:pPr>
            <a:r>
              <a:rPr lang="en-US" sz="2800" dirty="0"/>
              <a:t>Drop the </a:t>
            </a:r>
            <a:r>
              <a:rPr lang="en-US" sz="2800" dirty="0" smtClean="0"/>
              <a:t>defensiveness</a:t>
            </a:r>
          </a:p>
          <a:p>
            <a:pPr marL="685800" lvl="2">
              <a:spcBef>
                <a:spcPts val="1000"/>
              </a:spcBef>
            </a:pPr>
            <a:r>
              <a:rPr lang="en-US" sz="2100" dirty="0"/>
              <a:t>R</a:t>
            </a:r>
            <a:r>
              <a:rPr lang="en-US" sz="2100" dirty="0" smtClean="0"/>
              <a:t>esponding </a:t>
            </a:r>
            <a:r>
              <a:rPr lang="en-US" sz="2100" dirty="0"/>
              <a:t>defensively when decisions are questioned is generally an attempt to protect authority; however, it will actually make women come across as less confident and less in </a:t>
            </a:r>
            <a:r>
              <a:rPr lang="en-US" sz="2100" dirty="0" smtClean="0"/>
              <a:t>charge</a:t>
            </a:r>
            <a:endParaRPr lang="en-US" sz="2100" dirty="0"/>
          </a:p>
          <a:p>
            <a:pPr marL="685800" lvl="2">
              <a:spcBef>
                <a:spcPts val="10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949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9737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Questions?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8EAA-B7D9-41CD-8FAD-3992DF948AC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982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Special Thanks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305800" cy="4525963"/>
          </a:xfrm>
        </p:spPr>
        <p:txBody>
          <a:bodyPr/>
          <a:lstStyle/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000" dirty="0">
                <a:ea typeface="Calibri"/>
                <a:cs typeface="Times New Roman"/>
              </a:rPr>
              <a:t>With special thanks to IPO’s Women in IP “Push Forward” Subcommittee Members who contributed to the content of this presentation:</a:t>
            </a:r>
          </a:p>
          <a:p>
            <a:pPr marL="400050" lvl="1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2000" dirty="0">
              <a:ea typeface="Calibri"/>
              <a:cs typeface="Times New Roman"/>
            </a:endParaRPr>
          </a:p>
          <a:p>
            <a:pPr marL="400050" lvl="1" indent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000" dirty="0">
                <a:ea typeface="Calibri"/>
                <a:cs typeface="Times New Roman"/>
              </a:rPr>
              <a:t>Shruti Costales (Subcommittee Chair</a:t>
            </a:r>
            <a:r>
              <a:rPr lang="en-US" sz="2000" dirty="0" smtClean="0">
                <a:ea typeface="Calibri"/>
                <a:cs typeface="Times New Roman"/>
              </a:rPr>
              <a:t>),</a:t>
            </a:r>
            <a:r>
              <a:rPr lang="en-US" sz="2000" i="1" dirty="0" smtClean="0">
                <a:ea typeface="Calibri"/>
                <a:cs typeface="Times New Roman"/>
              </a:rPr>
              <a:t> HP Inc.</a:t>
            </a:r>
            <a:endParaRPr lang="en-US" sz="2000" i="1" dirty="0">
              <a:ea typeface="Calibri"/>
              <a:cs typeface="Times New Roman"/>
            </a:endParaRPr>
          </a:p>
          <a:p>
            <a:pPr marL="400050" lvl="1" indent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000" dirty="0">
                <a:ea typeface="Calibri"/>
                <a:cs typeface="Times New Roman"/>
              </a:rPr>
              <a:t>Emma </a:t>
            </a:r>
            <a:r>
              <a:rPr lang="en-US" sz="2000" dirty="0" smtClean="0">
                <a:ea typeface="Calibri"/>
                <a:cs typeface="Times New Roman"/>
              </a:rPr>
              <a:t>Bienias, </a:t>
            </a:r>
            <a:r>
              <a:rPr lang="en-US" sz="2000" i="1" dirty="0" smtClean="0">
                <a:ea typeface="Calibri"/>
                <a:cs typeface="Times New Roman"/>
              </a:rPr>
              <a:t>Stout Risius Ross</a:t>
            </a:r>
            <a:endParaRPr lang="en-US" sz="2000" i="1" dirty="0">
              <a:ea typeface="Calibri"/>
              <a:cs typeface="Times New Roman"/>
            </a:endParaRPr>
          </a:p>
          <a:p>
            <a:pPr marL="400050" lvl="1" indent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000" dirty="0">
                <a:ea typeface="Calibri"/>
                <a:cs typeface="Times New Roman"/>
              </a:rPr>
              <a:t>Rachael </a:t>
            </a:r>
            <a:r>
              <a:rPr lang="en-US" sz="2000" dirty="0" smtClean="0">
                <a:ea typeface="Calibri"/>
                <a:cs typeface="Times New Roman"/>
              </a:rPr>
              <a:t>Rodman, </a:t>
            </a:r>
            <a:r>
              <a:rPr lang="en-US" sz="2000" i="1" dirty="0" smtClean="0">
                <a:ea typeface="Calibri"/>
                <a:cs typeface="Times New Roman"/>
              </a:rPr>
              <a:t>Dinsmore</a:t>
            </a:r>
          </a:p>
          <a:p>
            <a:pPr marL="400050" lvl="1" indent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000" dirty="0" smtClean="0">
                <a:ea typeface="Calibri"/>
                <a:cs typeface="Times New Roman"/>
              </a:rPr>
              <a:t>Eve Frank, </a:t>
            </a:r>
            <a:r>
              <a:rPr lang="en-US" sz="2000" i="1" dirty="0" smtClean="0">
                <a:ea typeface="Calibri"/>
                <a:cs typeface="Times New Roman"/>
              </a:rPr>
              <a:t>Bristol-Myers Squibb</a:t>
            </a:r>
          </a:p>
          <a:p>
            <a:pPr marL="400050" lvl="1" indent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000" dirty="0">
                <a:ea typeface="Calibri"/>
                <a:cs typeface="Times New Roman"/>
              </a:rPr>
              <a:t>Lonnie </a:t>
            </a:r>
            <a:r>
              <a:rPr lang="en-US" sz="2000" dirty="0" smtClean="0">
                <a:ea typeface="Calibri"/>
                <a:cs typeface="Times New Roman"/>
              </a:rPr>
              <a:t>Rosenwald, </a:t>
            </a:r>
            <a:r>
              <a:rPr lang="en-US" sz="2000" i="1" dirty="0" smtClean="0">
                <a:ea typeface="Calibri"/>
                <a:cs typeface="Times New Roman"/>
              </a:rPr>
              <a:t>Intellectual Ventures</a:t>
            </a:r>
            <a:endParaRPr lang="en-US" sz="2000" i="1" dirty="0">
              <a:ea typeface="Calibri"/>
              <a:cs typeface="Times New Roman"/>
            </a:endParaRPr>
          </a:p>
          <a:p>
            <a:pPr marL="400050" lvl="1" indent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000" dirty="0">
                <a:ea typeface="Calibri"/>
                <a:cs typeface="Times New Roman"/>
              </a:rPr>
              <a:t>Karen </a:t>
            </a:r>
            <a:r>
              <a:rPr lang="en-US" sz="2000" dirty="0" smtClean="0">
                <a:ea typeface="Calibri"/>
                <a:cs typeface="Times New Roman"/>
              </a:rPr>
              <a:t>Weil, </a:t>
            </a:r>
            <a:r>
              <a:rPr lang="en-US" sz="2000" i="1" dirty="0" smtClean="0">
                <a:ea typeface="Calibri"/>
                <a:cs typeface="Times New Roman"/>
              </a:rPr>
              <a:t>Knobbe Martens, Olsen &amp; Bear</a:t>
            </a:r>
            <a:endParaRPr lang="en-US" sz="2000" i="1" dirty="0">
              <a:ea typeface="Calibri"/>
              <a:cs typeface="Times New Roman"/>
            </a:endParaRPr>
          </a:p>
          <a:p>
            <a:pPr marL="400050" lvl="1" indent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000" dirty="0">
                <a:ea typeface="Calibri"/>
                <a:cs typeface="Times New Roman"/>
              </a:rPr>
              <a:t>Sandra </a:t>
            </a:r>
            <a:r>
              <a:rPr lang="en-US" sz="2000" dirty="0" smtClean="0">
                <a:ea typeface="Calibri"/>
                <a:cs typeface="Times New Roman"/>
              </a:rPr>
              <a:t>Nowak, </a:t>
            </a:r>
            <a:r>
              <a:rPr lang="en-US" sz="2000" i="1" dirty="0" smtClean="0">
                <a:ea typeface="Calibri"/>
                <a:cs typeface="Times New Roman"/>
              </a:rPr>
              <a:t>3M</a:t>
            </a:r>
            <a:endParaRPr lang="en-US" sz="2000" i="1" dirty="0"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8EAA-B7D9-41CD-8FAD-3992DF948AC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555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Overview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Differences in Communication Styles</a:t>
            </a:r>
          </a:p>
          <a:p>
            <a:r>
              <a:rPr lang="en-US" dirty="0" smtClean="0"/>
              <a:t>Gender Stereotypes</a:t>
            </a:r>
          </a:p>
          <a:p>
            <a:r>
              <a:rPr lang="en-US" dirty="0" smtClean="0"/>
              <a:t>What Can Employers Do?</a:t>
            </a:r>
          </a:p>
          <a:p>
            <a:r>
              <a:rPr lang="en-US" dirty="0" smtClean="0"/>
              <a:t>What Can Employees Do?</a:t>
            </a:r>
          </a:p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8EAA-B7D9-41CD-8FAD-3992DF948AC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685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26271" y="2675340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Differences in Communication Styles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06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3245" y="487973"/>
            <a:ext cx="10755385" cy="1325563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Gender Stereotypes Can Have Negative Effects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5862" y="2164360"/>
            <a:ext cx="5879772" cy="4348901"/>
          </a:xfrm>
        </p:spPr>
        <p:txBody>
          <a:bodyPr>
            <a:normAutofit/>
          </a:bodyPr>
          <a:lstStyle/>
          <a:p>
            <a:r>
              <a:rPr lang="en-US" dirty="0" smtClean="0"/>
              <a:t>Stereotypes in gender roles have negative effects on women’s behaviors and perceptions of women in the workplace</a:t>
            </a:r>
          </a:p>
          <a:p>
            <a:r>
              <a:rPr lang="en-US" dirty="0" smtClean="0"/>
              <a:t>Consequences include unequal pay and lack of promotions</a:t>
            </a:r>
          </a:p>
          <a:p>
            <a:r>
              <a:rPr lang="en-US" dirty="0" smtClean="0"/>
              <a:t>Stereotypes are engrained at a young age and reinforced throughout our lives</a:t>
            </a:r>
          </a:p>
        </p:txBody>
      </p:sp>
      <p:sp>
        <p:nvSpPr>
          <p:cNvPr id="5" name="Rectangle 4"/>
          <p:cNvSpPr/>
          <p:nvPr/>
        </p:nvSpPr>
        <p:spPr>
          <a:xfrm>
            <a:off x="573245" y="6205485"/>
            <a:ext cx="109951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http://www.todaysworkplace.org/2006/12/01/gender-stereotyping-in-the-workplace-and-the-discrimination-it-creates-danica-dodds</a:t>
            </a:r>
            <a:r>
              <a:rPr lang="en-US" sz="1400" dirty="0" smtClean="0"/>
              <a:t>/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463" y="2645329"/>
            <a:ext cx="4043493" cy="269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322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3030" y="487973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Common Gender Stereotypes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34603" y="6138373"/>
            <a:ext cx="65573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“Women ‘Take Care’, Men ‘Take Charge:’ Stereotyping of U.S. Business Leaders Exposed”, Catalyst, 2005, Table 1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5352176" y="2147582"/>
            <a:ext cx="6493078" cy="386738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Women are taught to downplay achievements</a:t>
            </a:r>
          </a:p>
          <a:p>
            <a:r>
              <a:rPr lang="en-US" dirty="0" smtClean="0"/>
              <a:t>Women are commonly stereotyped as:</a:t>
            </a:r>
          </a:p>
          <a:p>
            <a:pPr lvl="1"/>
            <a:r>
              <a:rPr lang="en-US" dirty="0" smtClean="0"/>
              <a:t>Emotional, Friendly, Sympathetic, Sensitive, Cheerful, Irrational, Collaborative</a:t>
            </a:r>
          </a:p>
          <a:p>
            <a:r>
              <a:rPr lang="en-US" dirty="0" smtClean="0"/>
              <a:t>Men are commonly stereotyped as:</a:t>
            </a:r>
          </a:p>
          <a:p>
            <a:pPr lvl="1"/>
            <a:r>
              <a:rPr lang="en-US" dirty="0" smtClean="0"/>
              <a:t>Dominant, Forceful, Aggressive, Self-Confident, Rational, Unemotional</a:t>
            </a:r>
          </a:p>
          <a:p>
            <a:r>
              <a:rPr lang="en-US" dirty="0" smtClean="0"/>
              <a:t>While all stereotypes are just that, common stereotypes about women are traits that may be undesirable in the workplace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45" y="2684477"/>
            <a:ext cx="4379053" cy="256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752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3030" y="487973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Stereotypes in Communication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780176" y="2147582"/>
            <a:ext cx="11065078" cy="3867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Softening</a:t>
            </a:r>
            <a:endParaRPr lang="en-US" baseline="30000" dirty="0" smtClean="0"/>
          </a:p>
          <a:p>
            <a:pPr lvl="1"/>
            <a:r>
              <a:rPr lang="en-US" dirty="0" smtClean="0"/>
              <a:t>“When you get a chance, will you please…”</a:t>
            </a:r>
          </a:p>
          <a:p>
            <a:pPr lvl="1"/>
            <a:r>
              <a:rPr lang="en-US" dirty="0" smtClean="0"/>
              <a:t>“I think….”</a:t>
            </a:r>
          </a:p>
          <a:p>
            <a:pPr lvl="1"/>
            <a:r>
              <a:rPr lang="en-US" dirty="0" smtClean="0"/>
              <a:t>“If you don’t mind….”</a:t>
            </a:r>
          </a:p>
          <a:p>
            <a:r>
              <a:rPr lang="en-US" dirty="0" smtClean="0"/>
              <a:t>Downplaying Achievements</a:t>
            </a:r>
            <a:endParaRPr lang="en-US" baseline="30000" dirty="0" smtClean="0"/>
          </a:p>
          <a:p>
            <a:pPr lvl="1"/>
            <a:r>
              <a:rPr lang="en-US" dirty="0" smtClean="0"/>
              <a:t>“We” rather than “I”</a:t>
            </a:r>
          </a:p>
          <a:p>
            <a:r>
              <a:rPr lang="en-US" dirty="0" smtClean="0"/>
              <a:t>Apologizing</a:t>
            </a:r>
            <a:endParaRPr lang="en-US" baseline="30000" dirty="0" smtClean="0"/>
          </a:p>
          <a:p>
            <a:pPr lvl="1"/>
            <a:r>
              <a:rPr lang="en-US" dirty="0" smtClean="0"/>
              <a:t>“I’m sorry”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715" y="3017239"/>
            <a:ext cx="5532539" cy="368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9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26271" y="2675340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What Can Employers Do To Support Women in Speaking with Influence?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81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949367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Facilitate Informal Interactions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7472" y="3052626"/>
            <a:ext cx="10515600" cy="4351338"/>
          </a:xfrm>
        </p:spPr>
        <p:txBody>
          <a:bodyPr/>
          <a:lstStyle/>
          <a:p>
            <a:r>
              <a:rPr lang="en-US" dirty="0" smtClean="0"/>
              <a:t>Take time to get to know co-workers, superiors and clients</a:t>
            </a:r>
          </a:p>
          <a:p>
            <a:pPr lvl="1"/>
            <a:r>
              <a:rPr lang="en-US" dirty="0" smtClean="0"/>
              <a:t>The more women push themselves to create deeper relationships, the better these relationships will work for them</a:t>
            </a:r>
          </a:p>
          <a:p>
            <a:r>
              <a:rPr lang="en-US" dirty="0" smtClean="0"/>
              <a:t>Create other informal settings for men and women to interact (e.g., lunch) to discuss business issues in a more relaxed setting</a:t>
            </a:r>
          </a:p>
          <a:p>
            <a:pPr lvl="1"/>
            <a:r>
              <a:rPr lang="en-US" dirty="0" smtClean="0"/>
              <a:t>This helps women and men share perspectives and hash out issues so when both reach the conference room there's a shared sense of support and more well-rounded solutions and decisions are made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6340" y="135292"/>
            <a:ext cx="2601827" cy="268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498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Institute a No-Interruption Rule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someone has the floor, whether male or female, they are not to be interrupted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303" y="2776189"/>
            <a:ext cx="3642856" cy="353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52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728</Words>
  <Application>Microsoft Office PowerPoint</Application>
  <PresentationFormat>Widescreen</PresentationFormat>
  <Paragraphs>82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1_Office Theme</vt:lpstr>
      <vt:lpstr>Speaking With Influence</vt:lpstr>
      <vt:lpstr>Overview</vt:lpstr>
      <vt:lpstr>Differences in Communication Styles</vt:lpstr>
      <vt:lpstr>Gender Stereotypes Can Have Negative Effects</vt:lpstr>
      <vt:lpstr>Common Gender Stereotypes</vt:lpstr>
      <vt:lpstr>Stereotypes in Communication</vt:lpstr>
      <vt:lpstr>What Can Employers Do To Support Women in Speaking with Influence?</vt:lpstr>
      <vt:lpstr>Facilitate Informal Interactions</vt:lpstr>
      <vt:lpstr>Institute a No-Interruption Rule</vt:lpstr>
      <vt:lpstr>Stop an Interrupter and Speak Up</vt:lpstr>
      <vt:lpstr>Adopt Practices that Focus More on the Idea and Less on the Speaker</vt:lpstr>
      <vt:lpstr>Include Women in the Discussion</vt:lpstr>
      <vt:lpstr>What Can Employees do to Support Women to Speak with Influence?</vt:lpstr>
      <vt:lpstr>Be Prepared</vt:lpstr>
      <vt:lpstr>Delivery Tips</vt:lpstr>
      <vt:lpstr>Delivery Tips</vt:lpstr>
      <vt:lpstr>Questions?</vt:lpstr>
      <vt:lpstr>Special Thanks</vt:lpstr>
    </vt:vector>
  </TitlesOfParts>
  <Company>Bristol-Myers Squibb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BMS</dc:creator>
  <cp:lastModifiedBy>Costales, Shruti</cp:lastModifiedBy>
  <cp:revision>47</cp:revision>
  <dcterms:created xsi:type="dcterms:W3CDTF">2017-03-01T18:26:49Z</dcterms:created>
  <dcterms:modified xsi:type="dcterms:W3CDTF">2017-04-07T13:46:20Z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