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s/slide61.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99.xml" ContentType="application/vnd.openxmlformats-officedocument.presentationml.slide+xml"/>
  <Override PartName="/ppt/slides/slide98.xml" ContentType="application/vnd.openxmlformats-officedocument.presentationml.slide+xml"/>
  <Override PartName="/ppt/slides/slide97.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105.xml" ContentType="application/vnd.openxmlformats-officedocument.presentationml.slide+xml"/>
  <Override PartName="/ppt/slides/slide59.xml" ContentType="application/vnd.openxmlformats-officedocument.presentationml.slide+xml"/>
  <Override PartName="/ppt/slides/slide58.xml" ContentType="application/vnd.openxmlformats-officedocument.presentationml.slide+xml"/>
  <Override PartName="/ppt/slides/slide50.xml" ContentType="application/vnd.openxmlformats-officedocument.presentationml.slide+xml"/>
  <Override PartName="/ppt/slides/slide49.xml" ContentType="application/vnd.openxmlformats-officedocument.presentationml.slide+xml"/>
  <Override PartName="/ppt/slides/slide48.xml" ContentType="application/vnd.openxmlformats-officedocument.presentationml.slide+xml"/>
  <Override PartName="/ppt/slides/slide47.xml" ContentType="application/vnd.openxmlformats-officedocument.presentationml.slide+xml"/>
  <Override PartName="/ppt/slides/slide46.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7.xml" ContentType="application/vnd.openxmlformats-officedocument.presentationml.slide+xml"/>
  <Override PartName="/ppt/slides/slide56.xml" ContentType="application/vnd.openxmlformats-officedocument.presentationml.slide+xml"/>
  <Override PartName="/ppt/slides/slide55.xml" ContentType="application/vnd.openxmlformats-officedocument.presentationml.slide+xml"/>
  <Override PartName="/ppt/slides/slide54.xml" ContentType="application/vnd.openxmlformats-officedocument.presentationml.slide+xml"/>
  <Override PartName="/ppt/slides/slide91.xml" ContentType="application/vnd.openxmlformats-officedocument.presentationml.slide+xml"/>
  <Override PartName="/ppt/slides/slide90.xml" ContentType="application/vnd.openxmlformats-officedocument.presentationml.slide+xml"/>
  <Override PartName="/ppt/slides/slide89.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68.xml" ContentType="application/vnd.openxmlformats-officedocument.presentationml.slide+xml"/>
  <Override PartName="/ppt/slides/slide67.xml" ContentType="application/vnd.openxmlformats-officedocument.presentationml.slide+xml"/>
  <Override PartName="/ppt/slides/slide66.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3.xml" ContentType="application/vnd.openxmlformats-officedocument.presentationml.slide+xml"/>
  <Override PartName="/ppt/slides/slide82.xml" ContentType="application/vnd.openxmlformats-officedocument.presentationml.slide+xml"/>
  <Override PartName="/ppt/slides/slide81.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60.xml" ContentType="application/vnd.openxmlformats-officedocument.presentationml.slide+xml"/>
  <Override PartName="/ppt/slides/slide45.xml" ContentType="application/vnd.openxmlformats-officedocument.presentationml.slide+xml"/>
  <Override PartName="/ppt/slides/slide43.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4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21.xml" ContentType="application/vnd.openxmlformats-officedocument.presentationml.slide+xml"/>
  <Override PartName="/ppt/slides/slide14.xml" ContentType="application/vnd.openxmlformats-officedocument.presentationml.slide+xml"/>
  <Override PartName="/ppt/slides/slide23.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22.xml" ContentType="application/vnd.openxmlformats-officedocument.presentationml.slide+xml"/>
  <Override PartName="/ppt/slides/slide42.xml" ContentType="application/vnd.openxmlformats-officedocument.presentationml.slide+xml"/>
  <Override PartName="/ppt/slides/slide34.xml" ContentType="application/vnd.openxmlformats-officedocument.presentationml.slide+xml"/>
  <Override PartName="/ppt/slides/slide41.xml" ContentType="application/vnd.openxmlformats-officedocument.presentationml.slide+xml"/>
  <Override PartName="/ppt/slides/slide32.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3.xml" ContentType="application/vnd.openxmlformats-officedocument.presentationml.slide+xml"/>
  <Override PartName="/ppt/slides/slide29.xml" ContentType="application/vnd.openxmlformats-officedocument.presentationml.slide+xml"/>
  <Override PartName="/ppt/slides/slide31.xml" ContentType="application/vnd.openxmlformats-officedocument.presentationml.slide+xml"/>
  <Override PartName="/ppt/slides/slide28.xml" ContentType="application/vnd.openxmlformats-officedocument.presentationml.slide+xml"/>
  <Override PartName="/ppt/slides/slide30.xml" ContentType="application/vnd.openxmlformats-officedocument.presentationml.slide+xml"/>
  <Override PartName="/ppt/slideMasters/slideMaster1.xml" ContentType="application/vnd.openxmlformats-officedocument.presentationml.slideMaster+xml"/>
  <Override PartName="/ppt/slideLayouts/slideLayout16.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4.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65" r:id="rId4"/>
    <p:sldId id="258" r:id="rId5"/>
    <p:sldId id="259" r:id="rId6"/>
    <p:sldId id="300" r:id="rId7"/>
    <p:sldId id="260" r:id="rId8"/>
    <p:sldId id="261" r:id="rId9"/>
    <p:sldId id="262" r:id="rId10"/>
    <p:sldId id="263" r:id="rId11"/>
    <p:sldId id="264" r:id="rId12"/>
    <p:sldId id="266" r:id="rId13"/>
    <p:sldId id="360" r:id="rId14"/>
    <p:sldId id="361" r:id="rId15"/>
    <p:sldId id="362" r:id="rId16"/>
    <p:sldId id="288" r:id="rId17"/>
    <p:sldId id="283" r:id="rId18"/>
    <p:sldId id="284" r:id="rId19"/>
    <p:sldId id="285" r:id="rId20"/>
    <p:sldId id="293" r:id="rId21"/>
    <p:sldId id="294" r:id="rId22"/>
    <p:sldId id="295" r:id="rId23"/>
    <p:sldId id="296" r:id="rId24"/>
    <p:sldId id="291" r:id="rId25"/>
    <p:sldId id="292" r:id="rId26"/>
    <p:sldId id="352" r:id="rId27"/>
    <p:sldId id="353" r:id="rId28"/>
    <p:sldId id="354" r:id="rId29"/>
    <p:sldId id="356" r:id="rId30"/>
    <p:sldId id="357" r:id="rId31"/>
    <p:sldId id="271" r:id="rId32"/>
    <p:sldId id="363" r:id="rId33"/>
    <p:sldId id="272" r:id="rId34"/>
    <p:sldId id="280" r:id="rId35"/>
    <p:sldId id="281" r:id="rId36"/>
    <p:sldId id="376" r:id="rId37"/>
    <p:sldId id="377" r:id="rId38"/>
    <p:sldId id="310" r:id="rId39"/>
    <p:sldId id="274" r:id="rId40"/>
    <p:sldId id="275" r:id="rId41"/>
    <p:sldId id="276" r:id="rId42"/>
    <p:sldId id="278" r:id="rId43"/>
    <p:sldId id="279" r:id="rId44"/>
    <p:sldId id="298" r:id="rId45"/>
    <p:sldId id="301" r:id="rId46"/>
    <p:sldId id="364" r:id="rId47"/>
    <p:sldId id="365" r:id="rId48"/>
    <p:sldId id="373" r:id="rId49"/>
    <p:sldId id="302" r:id="rId50"/>
    <p:sldId id="303" r:id="rId51"/>
    <p:sldId id="304" r:id="rId52"/>
    <p:sldId id="305" r:id="rId53"/>
    <p:sldId id="306" r:id="rId54"/>
    <p:sldId id="307" r:id="rId55"/>
    <p:sldId id="308" r:id="rId56"/>
    <p:sldId id="267" r:id="rId57"/>
    <p:sldId id="282" r:id="rId58"/>
    <p:sldId id="378" r:id="rId59"/>
    <p:sldId id="314" r:id="rId60"/>
    <p:sldId id="329" r:id="rId61"/>
    <p:sldId id="366" r:id="rId62"/>
    <p:sldId id="330" r:id="rId63"/>
    <p:sldId id="315" r:id="rId64"/>
    <p:sldId id="331" r:id="rId65"/>
    <p:sldId id="309" r:id="rId66"/>
    <p:sldId id="332" r:id="rId67"/>
    <p:sldId id="333" r:id="rId68"/>
    <p:sldId id="367" r:id="rId69"/>
    <p:sldId id="311" r:id="rId70"/>
    <p:sldId id="334" r:id="rId71"/>
    <p:sldId id="336" r:id="rId72"/>
    <p:sldId id="335" r:id="rId73"/>
    <p:sldId id="312" r:id="rId74"/>
    <p:sldId id="337" r:id="rId75"/>
    <p:sldId id="338" r:id="rId76"/>
    <p:sldId id="339" r:id="rId77"/>
    <p:sldId id="313" r:id="rId78"/>
    <p:sldId id="340" r:id="rId79"/>
    <p:sldId id="341" r:id="rId80"/>
    <p:sldId id="342" r:id="rId81"/>
    <p:sldId id="316" r:id="rId82"/>
    <p:sldId id="343" r:id="rId83"/>
    <p:sldId id="344" r:id="rId84"/>
    <p:sldId id="346" r:id="rId85"/>
    <p:sldId id="345" r:id="rId86"/>
    <p:sldId id="317" r:id="rId87"/>
    <p:sldId id="327" r:id="rId88"/>
    <p:sldId id="328" r:id="rId89"/>
    <p:sldId id="368" r:id="rId90"/>
    <p:sldId id="369" r:id="rId91"/>
    <p:sldId id="349" r:id="rId92"/>
    <p:sldId id="371" r:id="rId93"/>
    <p:sldId id="268" r:id="rId94"/>
    <p:sldId id="318" r:id="rId95"/>
    <p:sldId id="370" r:id="rId96"/>
    <p:sldId id="321" r:id="rId97"/>
    <p:sldId id="322" r:id="rId98"/>
    <p:sldId id="323" r:id="rId99"/>
    <p:sldId id="325" r:id="rId100"/>
    <p:sldId id="374" r:id="rId101"/>
    <p:sldId id="375" r:id="rId102"/>
    <p:sldId id="269" r:id="rId103"/>
    <p:sldId id="326" r:id="rId104"/>
    <p:sldId id="351" r:id="rId105"/>
    <p:sldId id="270" r:id="rId10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4" autoAdjust="0"/>
    <p:restoredTop sz="94660"/>
  </p:normalViewPr>
  <p:slideViewPr>
    <p:cSldViewPr snapToGrid="0">
      <p:cViewPr varScale="1">
        <p:scale>
          <a:sx n="128" d="100"/>
          <a:sy n="128" d="100"/>
        </p:scale>
        <p:origin x="202" y="91"/>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customXml" Target="../customXml/item2.xml"/><Relationship Id="rId16" Type="http://schemas.openxmlformats.org/officeDocument/2006/relationships/slide" Target="slides/slide15.xml"/><Relationship Id="rId107" Type="http://schemas.openxmlformats.org/officeDocument/2006/relationships/presProps" Target="presProp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customXml" Target="../customXml/item3.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viewProps" Target="view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heme" Target="theme/theme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customXml" Target="../customXml/item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5A4F6C8-38B8-4EF3-BF25-E53BA8D725B3}" type="datetimeFigureOut">
              <a:rPr lang="en-US" smtClean="0"/>
              <a:t>9/4/2017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7A12092-9758-4321-AE95-BE356E8E9688}" type="slidenum">
              <a:rPr lang="en-US" smtClean="0"/>
              <a:t>‹#›</a:t>
            </a:fld>
            <a:endParaRPr lang="en-US" dirty="0"/>
          </a:p>
        </p:txBody>
      </p:sp>
    </p:spTree>
    <p:extLst>
      <p:ext uri="{BB962C8B-B14F-4D97-AF65-F5344CB8AC3E}">
        <p14:creationId xmlns:p14="http://schemas.microsoft.com/office/powerpoint/2010/main" val="16416526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5A4F6C8-38B8-4EF3-BF25-E53BA8D725B3}" type="datetimeFigureOut">
              <a:rPr lang="en-US" smtClean="0"/>
              <a:t>9/4/2017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7A12092-9758-4321-AE95-BE356E8E9688}" type="slidenum">
              <a:rPr lang="en-US" smtClean="0"/>
              <a:t>‹#›</a:t>
            </a:fld>
            <a:endParaRPr lang="en-US" dirty="0"/>
          </a:p>
        </p:txBody>
      </p:sp>
    </p:spTree>
    <p:extLst>
      <p:ext uri="{BB962C8B-B14F-4D97-AF65-F5344CB8AC3E}">
        <p14:creationId xmlns:p14="http://schemas.microsoft.com/office/powerpoint/2010/main" val="33533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5A4F6C8-38B8-4EF3-BF25-E53BA8D725B3}" type="datetimeFigureOut">
              <a:rPr lang="en-US" smtClean="0"/>
              <a:t>9/4/2017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7A12092-9758-4321-AE95-BE356E8E9688}" type="slidenum">
              <a:rPr lang="en-US" smtClean="0"/>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1033474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5A4F6C8-38B8-4EF3-BF25-E53BA8D725B3}" type="datetimeFigureOut">
              <a:rPr lang="en-US" smtClean="0"/>
              <a:t>9/4/2017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7A12092-9758-4321-AE95-BE356E8E9688}" type="slidenum">
              <a:rPr lang="en-US" smtClean="0"/>
              <a:t>‹#›</a:t>
            </a:fld>
            <a:endParaRPr lang="en-US" dirty="0"/>
          </a:p>
        </p:txBody>
      </p:sp>
    </p:spTree>
    <p:extLst>
      <p:ext uri="{BB962C8B-B14F-4D97-AF65-F5344CB8AC3E}">
        <p14:creationId xmlns:p14="http://schemas.microsoft.com/office/powerpoint/2010/main" val="9247433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5A4F6C8-38B8-4EF3-BF25-E53BA8D725B3}" type="datetimeFigureOut">
              <a:rPr lang="en-US" smtClean="0"/>
              <a:t>9/4/2017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7A12092-9758-4321-AE95-BE356E8E9688}"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5305916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5A4F6C8-38B8-4EF3-BF25-E53BA8D725B3}" type="datetimeFigureOut">
              <a:rPr lang="en-US" smtClean="0"/>
              <a:t>9/4/2017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7A12092-9758-4321-AE95-BE356E8E9688}" type="slidenum">
              <a:rPr lang="en-US" smtClean="0"/>
              <a:t>‹#›</a:t>
            </a:fld>
            <a:endParaRPr lang="en-US" dirty="0"/>
          </a:p>
        </p:txBody>
      </p:sp>
    </p:spTree>
    <p:extLst>
      <p:ext uri="{BB962C8B-B14F-4D97-AF65-F5344CB8AC3E}">
        <p14:creationId xmlns:p14="http://schemas.microsoft.com/office/powerpoint/2010/main" val="41383124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5A4F6C8-38B8-4EF3-BF25-E53BA8D725B3}" type="datetimeFigureOut">
              <a:rPr lang="en-US" smtClean="0"/>
              <a:t>9/4/2017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7A12092-9758-4321-AE95-BE356E8E9688}" type="slidenum">
              <a:rPr lang="en-US" smtClean="0"/>
              <a:t>‹#›</a:t>
            </a:fld>
            <a:endParaRPr lang="en-US" dirty="0"/>
          </a:p>
        </p:txBody>
      </p:sp>
    </p:spTree>
    <p:extLst>
      <p:ext uri="{BB962C8B-B14F-4D97-AF65-F5344CB8AC3E}">
        <p14:creationId xmlns:p14="http://schemas.microsoft.com/office/powerpoint/2010/main" val="28378622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5A4F6C8-38B8-4EF3-BF25-E53BA8D725B3}" type="datetimeFigureOut">
              <a:rPr lang="en-US" smtClean="0"/>
              <a:t>9/4/2017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7A12092-9758-4321-AE95-BE356E8E9688}" type="slidenum">
              <a:rPr lang="en-US" smtClean="0"/>
              <a:t>‹#›</a:t>
            </a:fld>
            <a:endParaRPr lang="en-US" dirty="0"/>
          </a:p>
        </p:txBody>
      </p:sp>
    </p:spTree>
    <p:extLst>
      <p:ext uri="{BB962C8B-B14F-4D97-AF65-F5344CB8AC3E}">
        <p14:creationId xmlns:p14="http://schemas.microsoft.com/office/powerpoint/2010/main" val="1666561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5A4F6C8-38B8-4EF3-BF25-E53BA8D725B3}" type="datetimeFigureOut">
              <a:rPr lang="en-US" smtClean="0"/>
              <a:t>9/4/2017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7A12092-9758-4321-AE95-BE356E8E9688}" type="slidenum">
              <a:rPr lang="en-US" smtClean="0"/>
              <a:t>‹#›</a:t>
            </a:fld>
            <a:endParaRPr lang="en-US" dirty="0"/>
          </a:p>
        </p:txBody>
      </p:sp>
    </p:spTree>
    <p:extLst>
      <p:ext uri="{BB962C8B-B14F-4D97-AF65-F5344CB8AC3E}">
        <p14:creationId xmlns:p14="http://schemas.microsoft.com/office/powerpoint/2010/main" val="3724952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5A4F6C8-38B8-4EF3-BF25-E53BA8D725B3}" type="datetimeFigureOut">
              <a:rPr lang="en-US" smtClean="0"/>
              <a:t>9/4/2017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7A12092-9758-4321-AE95-BE356E8E9688}" type="slidenum">
              <a:rPr lang="en-US" smtClean="0"/>
              <a:t>‹#›</a:t>
            </a:fld>
            <a:endParaRPr lang="en-US" dirty="0"/>
          </a:p>
        </p:txBody>
      </p:sp>
    </p:spTree>
    <p:extLst>
      <p:ext uri="{BB962C8B-B14F-4D97-AF65-F5344CB8AC3E}">
        <p14:creationId xmlns:p14="http://schemas.microsoft.com/office/powerpoint/2010/main" val="67331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5A4F6C8-38B8-4EF3-BF25-E53BA8D725B3}" type="datetimeFigureOut">
              <a:rPr lang="en-US" smtClean="0"/>
              <a:t>9/4/2017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7A12092-9758-4321-AE95-BE356E8E9688}" type="slidenum">
              <a:rPr lang="en-US" smtClean="0"/>
              <a:t>‹#›</a:t>
            </a:fld>
            <a:endParaRPr lang="en-US" dirty="0"/>
          </a:p>
        </p:txBody>
      </p:sp>
    </p:spTree>
    <p:extLst>
      <p:ext uri="{BB962C8B-B14F-4D97-AF65-F5344CB8AC3E}">
        <p14:creationId xmlns:p14="http://schemas.microsoft.com/office/powerpoint/2010/main" val="2536205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5A4F6C8-38B8-4EF3-BF25-E53BA8D725B3}" type="datetimeFigureOut">
              <a:rPr lang="en-US" smtClean="0"/>
              <a:t>9/4/2017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7A12092-9758-4321-AE95-BE356E8E9688}" type="slidenum">
              <a:rPr lang="en-US" smtClean="0"/>
              <a:t>‹#›</a:t>
            </a:fld>
            <a:endParaRPr lang="en-US" dirty="0"/>
          </a:p>
        </p:txBody>
      </p:sp>
    </p:spTree>
    <p:extLst>
      <p:ext uri="{BB962C8B-B14F-4D97-AF65-F5344CB8AC3E}">
        <p14:creationId xmlns:p14="http://schemas.microsoft.com/office/powerpoint/2010/main" val="412668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5A4F6C8-38B8-4EF3-BF25-E53BA8D725B3}" type="datetimeFigureOut">
              <a:rPr lang="en-US" smtClean="0"/>
              <a:t>9/4/2017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7A12092-9758-4321-AE95-BE356E8E9688}" type="slidenum">
              <a:rPr lang="en-US" smtClean="0"/>
              <a:t>‹#›</a:t>
            </a:fld>
            <a:endParaRPr lang="en-US" dirty="0"/>
          </a:p>
        </p:txBody>
      </p:sp>
    </p:spTree>
    <p:extLst>
      <p:ext uri="{BB962C8B-B14F-4D97-AF65-F5344CB8AC3E}">
        <p14:creationId xmlns:p14="http://schemas.microsoft.com/office/powerpoint/2010/main" val="2427662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A4F6C8-38B8-4EF3-BF25-E53BA8D725B3}" type="datetimeFigureOut">
              <a:rPr lang="en-US" smtClean="0"/>
              <a:t>9/4/2017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7A12092-9758-4321-AE95-BE356E8E9688}" type="slidenum">
              <a:rPr lang="en-US" smtClean="0"/>
              <a:t>‹#›</a:t>
            </a:fld>
            <a:endParaRPr lang="en-US" dirty="0"/>
          </a:p>
        </p:txBody>
      </p:sp>
    </p:spTree>
    <p:extLst>
      <p:ext uri="{BB962C8B-B14F-4D97-AF65-F5344CB8AC3E}">
        <p14:creationId xmlns:p14="http://schemas.microsoft.com/office/powerpoint/2010/main" val="16670789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A4F6C8-38B8-4EF3-BF25-E53BA8D725B3}" type="datetimeFigureOut">
              <a:rPr lang="en-US" smtClean="0"/>
              <a:t>9/4/2017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7A12092-9758-4321-AE95-BE356E8E9688}" type="slidenum">
              <a:rPr lang="en-US" smtClean="0"/>
              <a:t>‹#›</a:t>
            </a:fld>
            <a:endParaRPr lang="en-US" dirty="0"/>
          </a:p>
        </p:txBody>
      </p:sp>
    </p:spTree>
    <p:extLst>
      <p:ext uri="{BB962C8B-B14F-4D97-AF65-F5344CB8AC3E}">
        <p14:creationId xmlns:p14="http://schemas.microsoft.com/office/powerpoint/2010/main" val="2830289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A4F6C8-38B8-4EF3-BF25-E53BA8D725B3}" type="datetimeFigureOut">
              <a:rPr lang="en-US" smtClean="0"/>
              <a:t>9/4/2017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7A12092-9758-4321-AE95-BE356E8E9688}" type="slidenum">
              <a:rPr lang="en-US" smtClean="0"/>
              <a:t>‹#›</a:t>
            </a:fld>
            <a:endParaRPr lang="en-US" dirty="0"/>
          </a:p>
        </p:txBody>
      </p:sp>
    </p:spTree>
    <p:extLst>
      <p:ext uri="{BB962C8B-B14F-4D97-AF65-F5344CB8AC3E}">
        <p14:creationId xmlns:p14="http://schemas.microsoft.com/office/powerpoint/2010/main" val="2110436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5A4F6C8-38B8-4EF3-BF25-E53BA8D725B3}" type="datetimeFigureOut">
              <a:rPr lang="en-US" smtClean="0"/>
              <a:t>9/4/2017</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07A12092-9758-4321-AE95-BE356E8E9688}" type="slidenum">
              <a:rPr lang="en-US" smtClean="0"/>
              <a:t>‹#›</a:t>
            </a:fld>
            <a:endParaRPr lang="en-US" dirty="0"/>
          </a:p>
        </p:txBody>
      </p:sp>
    </p:spTree>
    <p:extLst>
      <p:ext uri="{BB962C8B-B14F-4D97-AF65-F5344CB8AC3E}">
        <p14:creationId xmlns:p14="http://schemas.microsoft.com/office/powerpoint/2010/main" val="160477148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www.google.com/url?sa=i&amp;rct=j&amp;q=&amp;esrc=s&amp;source=images&amp;cd=&amp;cad=rja&amp;uact=8&amp;ved=0ahUKEwjjzr24-6LVAhWB1CYKHQVJD84QjRwIBw&amp;url=https://sites.duke.edu/diversifyit/?page_id=189&amp;psig=AFQjCNHhXbdmJMucxLvv_YvG3K68DPIMZw&amp;ust=1501021232816550"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nytimes.com/2017/04/02/business/dealbook/facebook-pushes-outside-law-firms-to-become-more-diverse.html" TargetMode="External"/><Relationship Id="rId2" Type="http://schemas.openxmlformats.org/officeDocument/2006/relationships/hyperlink" Target="http://www.abajournal.com/news/article/hp_general_counsel_tells_law_firms_to_meet_diversity_mandate_or_forfeit_up/"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hbr.org/2016/04/research-vague-feedback-is-holding-women-back" TargetMode="External"/><Relationship Id="rId2" Type="http://schemas.openxmlformats.org/officeDocument/2006/relationships/hyperlink" Target="https://hbr.org/2017/04/how-gender-bias-corrupts-performance-reviews-and-what-to-do-about-it" TargetMode="Externa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49.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hyperlink" Target="https://implicit.harvard.edu/implicit/selectatest.html"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hyperlink" Target="http://andieandal.com/assessment/IPO"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1471215" y="2966314"/>
            <a:ext cx="10194862" cy="1646302"/>
          </a:xfrm>
        </p:spPr>
        <p:txBody>
          <a:bodyPr>
            <a:normAutofit fontScale="90000"/>
          </a:bodyPr>
          <a:lstStyle/>
          <a:p>
            <a:r>
              <a:rPr lang="en-US" b="1" dirty="0" smtClean="0">
                <a:solidFill>
                  <a:schemeClr val="tx1"/>
                </a:solidFill>
              </a:rPr>
              <a:t>Implicit Bias </a:t>
            </a:r>
            <a:br>
              <a:rPr lang="en-US" b="1" dirty="0" smtClean="0">
                <a:solidFill>
                  <a:schemeClr val="tx1"/>
                </a:solidFill>
              </a:rPr>
            </a:br>
            <a:r>
              <a:rPr lang="en-US" b="1" dirty="0" smtClean="0">
                <a:solidFill>
                  <a:schemeClr val="tx1"/>
                </a:solidFill>
              </a:rPr>
              <a:t>&amp; </a:t>
            </a:r>
            <a:br>
              <a:rPr lang="en-US" b="1" dirty="0" smtClean="0">
                <a:solidFill>
                  <a:schemeClr val="tx1"/>
                </a:solidFill>
              </a:rPr>
            </a:br>
            <a:r>
              <a:rPr lang="en-US" b="1" dirty="0" smtClean="0">
                <a:solidFill>
                  <a:schemeClr val="tx1"/>
                </a:solidFill>
              </a:rPr>
              <a:t>Ethical Duties of Lawyers</a:t>
            </a:r>
            <a:endParaRPr lang="en-US" b="1" dirty="0">
              <a:solidFill>
                <a:schemeClr val="tx1"/>
              </a:solidFill>
            </a:endParaRPr>
          </a:p>
        </p:txBody>
      </p:sp>
      <p:sp>
        <p:nvSpPr>
          <p:cNvPr id="3" name="Subtitle 2"/>
          <p:cNvSpPr>
            <a:spLocks noGrp="1"/>
          </p:cNvSpPr>
          <p:nvPr>
            <p:ph type="subTitle" idx="1"/>
          </p:nvPr>
        </p:nvSpPr>
        <p:spPr>
          <a:xfrm>
            <a:off x="687293" y="4761466"/>
            <a:ext cx="11014635" cy="1655762"/>
          </a:xfrm>
        </p:spPr>
        <p:txBody>
          <a:bodyPr>
            <a:normAutofit fontScale="92500" lnSpcReduction="20000"/>
          </a:bodyPr>
          <a:lstStyle/>
          <a:p>
            <a:r>
              <a:rPr lang="en-US" b="1" dirty="0" smtClean="0">
                <a:solidFill>
                  <a:schemeClr val="tx1"/>
                </a:solidFill>
              </a:rPr>
              <a:t>Shruti Costales, HP Inc. (Moderator)</a:t>
            </a:r>
          </a:p>
          <a:p>
            <a:r>
              <a:rPr lang="en-US" b="1" dirty="0" smtClean="0">
                <a:solidFill>
                  <a:schemeClr val="tx1"/>
                </a:solidFill>
              </a:rPr>
              <a:t>Paola </a:t>
            </a:r>
            <a:r>
              <a:rPr lang="en-US" b="1" dirty="0">
                <a:solidFill>
                  <a:schemeClr val="tx1"/>
                </a:solidFill>
              </a:rPr>
              <a:t>Cecchi-DiMeglio, Harvard University</a:t>
            </a:r>
          </a:p>
          <a:p>
            <a:r>
              <a:rPr lang="en-US" b="1" dirty="0" smtClean="0">
                <a:solidFill>
                  <a:schemeClr val="tx1"/>
                </a:solidFill>
              </a:rPr>
              <a:t>Henry </a:t>
            </a:r>
            <a:r>
              <a:rPr lang="en-US" b="1" dirty="0">
                <a:solidFill>
                  <a:schemeClr val="tx1"/>
                </a:solidFill>
              </a:rPr>
              <a:t>Hadad, </a:t>
            </a:r>
            <a:r>
              <a:rPr lang="en-US" b="1" dirty="0" smtClean="0">
                <a:solidFill>
                  <a:schemeClr val="tx1"/>
                </a:solidFill>
              </a:rPr>
              <a:t>Bristol-Myers </a:t>
            </a:r>
            <a:r>
              <a:rPr lang="en-US" b="1" dirty="0">
                <a:solidFill>
                  <a:schemeClr val="tx1"/>
                </a:solidFill>
              </a:rPr>
              <a:t>Squibb</a:t>
            </a:r>
          </a:p>
          <a:p>
            <a:r>
              <a:rPr lang="en-US" b="1" dirty="0" smtClean="0">
                <a:solidFill>
                  <a:schemeClr val="tx1"/>
                </a:solidFill>
              </a:rPr>
              <a:t>Andrea Kramer, McDermott Will &amp; Emery </a:t>
            </a:r>
          </a:p>
          <a:p>
            <a:r>
              <a:rPr lang="en-US" b="1" dirty="0" smtClean="0">
                <a:solidFill>
                  <a:schemeClr val="tx1"/>
                </a:solidFill>
              </a:rPr>
              <a:t>Bismarck Myrick, United States Patent and Trademark Office</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8563" y="175181"/>
            <a:ext cx="4187882" cy="1695453"/>
          </a:xfrm>
          <a:prstGeom prst="rect">
            <a:avLst/>
          </a:prstGeom>
        </p:spPr>
      </p:pic>
      <p:sp>
        <p:nvSpPr>
          <p:cNvPr id="5" name="Subtitle 2"/>
          <p:cNvSpPr txBox="1">
            <a:spLocks/>
          </p:cNvSpPr>
          <p:nvPr/>
        </p:nvSpPr>
        <p:spPr>
          <a:xfrm>
            <a:off x="5696907" y="360450"/>
            <a:ext cx="5897446" cy="752218"/>
          </a:xfrm>
          <a:prstGeom prst="rect">
            <a:avLst/>
          </a:prstGeom>
        </p:spPr>
        <p:txBody>
          <a:bodyPr vert="horz" lIns="91440" tIns="9144" rIns="91440" bIns="45720" rtlCol="0">
            <a:normAutofit/>
          </a:bodyPr>
          <a:lstStyle>
            <a:lvl1pPr marL="0" indent="0" algn="l" defTabSz="914400" rtl="0" eaLnBrk="1" latinLnBrk="0" hangingPunct="1">
              <a:spcBef>
                <a:spcPts val="800"/>
              </a:spcBef>
              <a:buFont typeface="Arial" pitchFamily="34" charse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2pPr>
            <a:lvl3pPr marL="914400" indent="0" algn="ctr"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3pPr>
            <a:lvl4pPr marL="1371600" indent="0" algn="ctr"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4pPr>
            <a:lvl5pPr marL="1828800" indent="0" algn="ctr"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9pPr>
          </a:lstStyle>
          <a:p>
            <a:pPr algn="r">
              <a:spcBef>
                <a:spcPts val="0"/>
              </a:spcBef>
            </a:pPr>
            <a:r>
              <a:rPr lang="en-US" b="1" dirty="0"/>
              <a:t>IPO Annual Meeting</a:t>
            </a:r>
          </a:p>
          <a:p>
            <a:pPr algn="r">
              <a:spcBef>
                <a:spcPts val="0"/>
              </a:spcBef>
            </a:pPr>
            <a:r>
              <a:rPr lang="en-US" b="1" dirty="0"/>
              <a:t>17-19 September 2017</a:t>
            </a:r>
          </a:p>
          <a:p>
            <a:pPr algn="r">
              <a:spcBef>
                <a:spcPts val="0"/>
              </a:spcBef>
            </a:pPr>
            <a:r>
              <a:rPr lang="en-US" b="1" dirty="0"/>
              <a:t>San Francisco, CA</a:t>
            </a:r>
          </a:p>
        </p:txBody>
      </p:sp>
    </p:spTree>
    <p:extLst>
      <p:ext uri="{BB962C8B-B14F-4D97-AF65-F5344CB8AC3E}">
        <p14:creationId xmlns:p14="http://schemas.microsoft.com/office/powerpoint/2010/main" val="25935842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Characteristics of Implicit Bias</a:t>
            </a:r>
            <a:endParaRPr lang="en-US" dirty="0">
              <a:solidFill>
                <a:schemeClr val="tx1"/>
              </a:solidFill>
            </a:endParaRPr>
          </a:p>
        </p:txBody>
      </p:sp>
      <p:sp>
        <p:nvSpPr>
          <p:cNvPr id="3" name="Content Placeholder 2"/>
          <p:cNvSpPr>
            <a:spLocks noGrp="1"/>
          </p:cNvSpPr>
          <p:nvPr>
            <p:ph idx="1"/>
          </p:nvPr>
        </p:nvSpPr>
        <p:spPr>
          <a:xfrm>
            <a:off x="838200" y="1825625"/>
            <a:ext cx="5592482" cy="4351338"/>
          </a:xfrm>
        </p:spPr>
        <p:txBody>
          <a:bodyPr>
            <a:normAutofit/>
          </a:bodyPr>
          <a:lstStyle/>
          <a:p>
            <a:r>
              <a:rPr lang="en-US" sz="2400" dirty="0" smtClean="0"/>
              <a:t>A normal part of the human experience.</a:t>
            </a:r>
          </a:p>
          <a:p>
            <a:r>
              <a:rPr lang="en-US" sz="2400" dirty="0" smtClean="0">
                <a:solidFill>
                  <a:srgbClr val="FF0000"/>
                </a:solidFill>
              </a:rPr>
              <a:t>Our biases may not be aligned with our </a:t>
            </a:r>
            <a:r>
              <a:rPr lang="en-US" sz="2400" i="1" dirty="0" smtClean="0">
                <a:solidFill>
                  <a:srgbClr val="FF0000"/>
                </a:solidFill>
              </a:rPr>
              <a:t>declared beliefs.</a:t>
            </a:r>
          </a:p>
          <a:p>
            <a:r>
              <a:rPr lang="en-US" sz="2400" dirty="0" smtClean="0"/>
              <a:t>We tend to have preferences for those who share similar characteristics.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7401" y="1825625"/>
            <a:ext cx="4387444" cy="3290583"/>
          </a:xfrm>
          <a:prstGeom prst="rect">
            <a:avLst/>
          </a:prstGeom>
        </p:spPr>
      </p:pic>
    </p:spTree>
    <p:extLst>
      <p:ext uri="{BB962C8B-B14F-4D97-AF65-F5344CB8AC3E}">
        <p14:creationId xmlns:p14="http://schemas.microsoft.com/office/powerpoint/2010/main" val="510990048"/>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609600"/>
            <a:ext cx="10761631" cy="1320800"/>
          </a:xfrm>
        </p:spPr>
        <p:txBody>
          <a:bodyPr/>
          <a:lstStyle/>
          <a:p>
            <a:r>
              <a:rPr lang="en-US" dirty="0" smtClean="0">
                <a:solidFill>
                  <a:schemeClr val="tx1"/>
                </a:solidFill>
              </a:rPr>
              <a:t>Gender Balance System Design [GBSD]: </a:t>
            </a:r>
            <a:br>
              <a:rPr lang="en-US" dirty="0" smtClean="0">
                <a:solidFill>
                  <a:schemeClr val="tx1"/>
                </a:solidFill>
              </a:rPr>
            </a:br>
            <a:r>
              <a:rPr lang="en-US" dirty="0" smtClean="0">
                <a:solidFill>
                  <a:schemeClr val="tx1"/>
                </a:solidFill>
              </a:rPr>
              <a:t>A Nudging Strategy</a:t>
            </a:r>
            <a:endParaRPr lang="en-US" dirty="0">
              <a:solidFill>
                <a:schemeClr val="tx1"/>
              </a:solidFill>
            </a:endParaRPr>
          </a:p>
        </p:txBody>
      </p:sp>
      <p:pic>
        <p:nvPicPr>
          <p:cNvPr id="4" name="Picture 3"/>
          <p:cNvPicPr>
            <a:picLocks noChangeAspect="1"/>
          </p:cNvPicPr>
          <p:nvPr/>
        </p:nvPicPr>
        <p:blipFill rotWithShape="1">
          <a:blip r:embed="rId2"/>
          <a:srcRect r="-277"/>
          <a:stretch/>
        </p:blipFill>
        <p:spPr>
          <a:xfrm>
            <a:off x="500348" y="2168499"/>
            <a:ext cx="10693581" cy="4330066"/>
          </a:xfrm>
          <a:prstGeom prst="rect">
            <a:avLst/>
          </a:prstGeom>
        </p:spPr>
      </p:pic>
    </p:spTree>
    <p:extLst>
      <p:ext uri="{BB962C8B-B14F-4D97-AF65-F5344CB8AC3E}">
        <p14:creationId xmlns:p14="http://schemas.microsoft.com/office/powerpoint/2010/main" val="3947123180"/>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GBSD: A Nudging Strategy</a:t>
            </a:r>
            <a:endParaRPr lang="en-US" dirty="0">
              <a:solidFill>
                <a:schemeClr val="tx1"/>
              </a:solidFill>
            </a:endParaRPr>
          </a:p>
        </p:txBody>
      </p:sp>
      <p:pic>
        <p:nvPicPr>
          <p:cNvPr id="4" name="Picture 3"/>
          <p:cNvPicPr>
            <a:picLocks noChangeAspect="1"/>
          </p:cNvPicPr>
          <p:nvPr/>
        </p:nvPicPr>
        <p:blipFill>
          <a:blip r:embed="rId2"/>
          <a:stretch>
            <a:fillRect/>
          </a:stretch>
        </p:blipFill>
        <p:spPr>
          <a:xfrm>
            <a:off x="474133" y="1645919"/>
            <a:ext cx="11191937" cy="5202861"/>
          </a:xfrm>
          <a:prstGeom prst="rect">
            <a:avLst/>
          </a:prstGeom>
        </p:spPr>
      </p:pic>
    </p:spTree>
    <p:extLst>
      <p:ext uri="{BB962C8B-B14F-4D97-AF65-F5344CB8AC3E}">
        <p14:creationId xmlns:p14="http://schemas.microsoft.com/office/powerpoint/2010/main" val="961950557"/>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84411" y="2964900"/>
            <a:ext cx="4820758" cy="1559282"/>
          </a:xfrm>
        </p:spPr>
        <p:txBody>
          <a:bodyPr/>
          <a:lstStyle/>
          <a:p>
            <a:pPr algn="ctr"/>
            <a:r>
              <a:rPr lang="en-US" dirty="0" smtClean="0">
                <a:solidFill>
                  <a:schemeClr val="tx1"/>
                </a:solidFill>
              </a:rPr>
              <a:t>Conclusions</a:t>
            </a:r>
            <a:endParaRPr lang="en-US" dirty="0">
              <a:solidFill>
                <a:schemeClr val="tx1"/>
              </a:solidFill>
            </a:endParaRPr>
          </a:p>
        </p:txBody>
      </p:sp>
      <p:sp>
        <p:nvSpPr>
          <p:cNvPr id="3" name="Content Placeholder 2"/>
          <p:cNvSpPr>
            <a:spLocks noGrp="1"/>
          </p:cNvSpPr>
          <p:nvPr>
            <p:ph idx="1"/>
          </p:nvPr>
        </p:nvSpPr>
        <p:spPr>
          <a:xfrm>
            <a:off x="838200" y="965017"/>
            <a:ext cx="10515600" cy="4351338"/>
          </a:xfrm>
        </p:spPr>
        <p:txBody>
          <a:bodyPr/>
          <a:lstStyle/>
          <a:p>
            <a:pPr marL="0" indent="0">
              <a:buNone/>
            </a:pPr>
            <a:r>
              <a:rPr lang="en-US" dirty="0" smtClean="0"/>
              <a:t>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05169" y="463184"/>
            <a:ext cx="4241278" cy="5945717"/>
          </a:xfrm>
          <a:prstGeom prst="rect">
            <a:avLst/>
          </a:prstGeom>
        </p:spPr>
      </p:pic>
    </p:spTree>
    <p:extLst>
      <p:ext uri="{BB962C8B-B14F-4D97-AF65-F5344CB8AC3E}">
        <p14:creationId xmlns:p14="http://schemas.microsoft.com/office/powerpoint/2010/main" val="3370612323"/>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26248" y="78261"/>
            <a:ext cx="10515600" cy="1325563"/>
          </a:xfrm>
        </p:spPr>
        <p:txBody>
          <a:bodyPr/>
          <a:lstStyle/>
          <a:p>
            <a:r>
              <a:rPr lang="en-US" dirty="0" smtClean="0">
                <a:solidFill>
                  <a:schemeClr val="tx1"/>
                </a:solidFill>
              </a:rPr>
              <a:t>Hidden Gems</a:t>
            </a:r>
            <a:endParaRPr lang="en-US" dirty="0">
              <a:solidFill>
                <a:schemeClr val="tx1"/>
              </a:solidFill>
            </a:endParaRPr>
          </a:p>
        </p:txBody>
      </p:sp>
      <p:pic>
        <p:nvPicPr>
          <p:cNvPr id="4" name="Picture 3"/>
          <p:cNvPicPr/>
          <p:nvPr/>
        </p:nvPicPr>
        <p:blipFill rotWithShape="1">
          <a:blip r:embed="rId2"/>
          <a:srcRect l="23731" t="14418" r="23820" b="5929"/>
          <a:stretch/>
        </p:blipFill>
        <p:spPr bwMode="auto">
          <a:xfrm>
            <a:off x="1090642" y="753035"/>
            <a:ext cx="9947893" cy="5893425"/>
          </a:xfrm>
          <a:prstGeom prst="rect">
            <a:avLst/>
          </a:prstGeom>
          <a:ln>
            <a:noFill/>
          </a:ln>
          <a:extLst>
            <a:ext uri="{53640926-AAD7-44d8-BBD7-CCE9431645EC}">
              <a14:shadowObscured xmlns="" xmlns:a14="http://schemas.microsoft.com/office/drawing/2010/main"/>
            </a:ext>
          </a:extLst>
        </p:spPr>
      </p:pic>
    </p:spTree>
    <p:extLst>
      <p:ext uri="{BB962C8B-B14F-4D97-AF65-F5344CB8AC3E}">
        <p14:creationId xmlns:p14="http://schemas.microsoft.com/office/powerpoint/2010/main" val="3543570151"/>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34686"/>
            <a:ext cx="8596668" cy="1320800"/>
          </a:xfrm>
        </p:spPr>
        <p:txBody>
          <a:bodyPr/>
          <a:lstStyle/>
          <a:p>
            <a:r>
              <a:rPr lang="en-US" dirty="0" smtClean="0">
                <a:solidFill>
                  <a:schemeClr val="tx1"/>
                </a:solidFill>
              </a:rPr>
              <a:t>Diversity’s Dividend</a:t>
            </a:r>
            <a:endParaRPr lang="en-US" dirty="0">
              <a:solidFill>
                <a:schemeClr val="tx1"/>
              </a:solidFill>
            </a:endParaRPr>
          </a:p>
        </p:txBody>
      </p:sp>
      <p:pic>
        <p:nvPicPr>
          <p:cNvPr id="4" name="Picture 3"/>
          <p:cNvPicPr/>
          <p:nvPr/>
        </p:nvPicPr>
        <p:blipFill rotWithShape="1">
          <a:blip r:embed="rId2"/>
          <a:srcRect l="10696" t="36698" r="70025" b="20855"/>
          <a:stretch/>
        </p:blipFill>
        <p:spPr bwMode="auto">
          <a:xfrm>
            <a:off x="1685934" y="1156862"/>
            <a:ext cx="8480035" cy="5423238"/>
          </a:xfrm>
          <a:prstGeom prst="rect">
            <a:avLst/>
          </a:prstGeom>
          <a:ln>
            <a:noFill/>
          </a:ln>
          <a:extLst>
            <a:ext uri="{53640926-AAD7-44d8-BBD7-CCE9431645EC}">
              <a14:shadowObscured xmlns="" xmlns:a14="http://schemas.microsoft.com/office/drawing/2010/main"/>
            </a:ext>
          </a:extLst>
        </p:spPr>
      </p:pic>
    </p:spTree>
    <p:extLst>
      <p:ext uri="{BB962C8B-B14F-4D97-AF65-F5344CB8AC3E}">
        <p14:creationId xmlns:p14="http://schemas.microsoft.com/office/powerpoint/2010/main" val="3231372139"/>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003122" y="5353273"/>
            <a:ext cx="4223871" cy="1325563"/>
          </a:xfrm>
        </p:spPr>
        <p:txBody>
          <a:bodyPr/>
          <a:lstStyle/>
          <a:p>
            <a:pPr algn="r"/>
            <a:r>
              <a:rPr lang="en-US" dirty="0" smtClean="0">
                <a:solidFill>
                  <a:schemeClr val="tx1"/>
                </a:solidFill>
              </a:rPr>
              <a:t>Questions?</a:t>
            </a:r>
            <a:endParaRPr lang="en-US" dirty="0">
              <a:solidFill>
                <a:schemeClr val="tx1"/>
              </a:solidFill>
            </a:endParaRPr>
          </a:p>
        </p:txBody>
      </p:sp>
      <p:sp>
        <p:nvSpPr>
          <p:cNvPr id="3" name="Content Placeholder 2"/>
          <p:cNvSpPr>
            <a:spLocks noGrp="1"/>
          </p:cNvSpPr>
          <p:nvPr>
            <p:ph idx="1"/>
          </p:nvPr>
        </p:nvSpPr>
        <p:spPr>
          <a:xfrm>
            <a:off x="838200" y="965017"/>
            <a:ext cx="10515600" cy="4351338"/>
          </a:xfrm>
        </p:spPr>
        <p:txBody>
          <a:bodyPr/>
          <a:lstStyle/>
          <a:p>
            <a:pPr marL="0" indent="0">
              <a:buNone/>
            </a:pPr>
            <a:r>
              <a:rPr lang="en-US" dirty="0" smtClean="0"/>
              <a:t>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1323" y="592640"/>
            <a:ext cx="8462873" cy="5634835"/>
          </a:xfrm>
          <a:prstGeom prst="rect">
            <a:avLst/>
          </a:prstGeom>
        </p:spPr>
      </p:pic>
    </p:spTree>
    <p:extLst>
      <p:ext uri="{BB962C8B-B14F-4D97-AF65-F5344CB8AC3E}">
        <p14:creationId xmlns:p14="http://schemas.microsoft.com/office/powerpoint/2010/main" val="11666436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Awareness</a:t>
            </a:r>
            <a:endParaRPr lang="en-US" dirty="0">
              <a:solidFill>
                <a:schemeClr val="tx1"/>
              </a:solidFill>
            </a:endParaRPr>
          </a:p>
        </p:txBody>
      </p:sp>
      <p:sp>
        <p:nvSpPr>
          <p:cNvPr id="3" name="Content Placeholder 2"/>
          <p:cNvSpPr>
            <a:spLocks noGrp="1"/>
          </p:cNvSpPr>
          <p:nvPr>
            <p:ph idx="1"/>
          </p:nvPr>
        </p:nvSpPr>
        <p:spPr>
          <a:xfrm>
            <a:off x="4501051" y="1554134"/>
            <a:ext cx="6842290" cy="4351338"/>
          </a:xfrm>
        </p:spPr>
        <p:txBody>
          <a:bodyPr>
            <a:noAutofit/>
          </a:bodyPr>
          <a:lstStyle/>
          <a:p>
            <a:r>
              <a:rPr lang="en-US" sz="2400" dirty="0" smtClean="0"/>
              <a:t>Bias had been believed to be intentional &amp; conscious but today we understand it as unconscious &amp; </a:t>
            </a:r>
            <a:r>
              <a:rPr lang="en-US" sz="2400" dirty="0" smtClean="0"/>
              <a:t>unintentional</a:t>
            </a:r>
            <a:endParaRPr lang="en-US" sz="2400" dirty="0" smtClean="0"/>
          </a:p>
          <a:p>
            <a:r>
              <a:rPr lang="en-US" sz="2400" dirty="0" smtClean="0"/>
              <a:t>Social cognition theory establishes that mental categories and personal experiences become “hardwired” into cognitive functioning</a:t>
            </a:r>
          </a:p>
          <a:p>
            <a:r>
              <a:rPr lang="en-US" sz="2400" dirty="0" smtClean="0"/>
              <a:t>Bias can be seen as evolutionary adaptive behavior</a:t>
            </a:r>
          </a:p>
          <a:p>
            <a:r>
              <a:rPr lang="en-US" sz="2400" dirty="0" smtClean="0"/>
              <a:t>Biases can change over time</a:t>
            </a:r>
            <a:endParaRPr lang="en-US" sz="2400" dirty="0"/>
          </a:p>
        </p:txBody>
      </p:sp>
      <p:pic>
        <p:nvPicPr>
          <p:cNvPr id="1026" name="Picture 2" descr="Image result for implicit bias">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051" y="1966256"/>
            <a:ext cx="3889522" cy="350362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273916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74050" y="281471"/>
            <a:ext cx="10515600" cy="1325563"/>
          </a:xfrm>
        </p:spPr>
        <p:txBody>
          <a:bodyPr/>
          <a:lstStyle/>
          <a:p>
            <a:r>
              <a:rPr lang="en-US" dirty="0" smtClean="0">
                <a:solidFill>
                  <a:schemeClr val="tx1"/>
                </a:solidFill>
              </a:rPr>
              <a:t>Why are we talking about Implicit Bias here?</a:t>
            </a:r>
            <a:endParaRPr lang="en-US" dirty="0">
              <a:solidFill>
                <a:schemeClr val="tx1"/>
              </a:solidFill>
            </a:endParaRPr>
          </a:p>
        </p:txBody>
      </p:sp>
      <p:sp>
        <p:nvSpPr>
          <p:cNvPr id="3" name="Content Placeholder 2"/>
          <p:cNvSpPr>
            <a:spLocks noGrp="1"/>
          </p:cNvSpPr>
          <p:nvPr>
            <p:ph idx="1"/>
          </p:nvPr>
        </p:nvSpPr>
        <p:spPr>
          <a:xfrm>
            <a:off x="838200" y="965017"/>
            <a:ext cx="10515600" cy="4351338"/>
          </a:xfrm>
        </p:spPr>
        <p:txBody>
          <a:bodyPr/>
          <a:lstStyle/>
          <a:p>
            <a:pPr marL="0" indent="0">
              <a:buNone/>
            </a:pPr>
            <a:r>
              <a:rPr lang="en-US" dirty="0" smtClean="0"/>
              <a:t>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8155" y="1485832"/>
            <a:ext cx="7429500" cy="4171950"/>
          </a:xfrm>
          <a:prstGeom prst="rect">
            <a:avLst/>
          </a:prstGeom>
        </p:spPr>
      </p:pic>
    </p:spTree>
    <p:extLst>
      <p:ext uri="{BB962C8B-B14F-4D97-AF65-F5344CB8AC3E}">
        <p14:creationId xmlns:p14="http://schemas.microsoft.com/office/powerpoint/2010/main" val="11376527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1"/>
                </a:solidFill>
              </a:rPr>
              <a:t>Top Reasons Women and Minorities are Leaving Law Firms or the Legal Profession</a:t>
            </a:r>
            <a:endParaRPr lang="en-US" dirty="0">
              <a:solidFill>
                <a:schemeClr val="tx1"/>
              </a:solidFill>
            </a:endParaRPr>
          </a:p>
        </p:txBody>
      </p:sp>
      <p:sp>
        <p:nvSpPr>
          <p:cNvPr id="3" name="Content Placeholder 2"/>
          <p:cNvSpPr>
            <a:spLocks noGrp="1"/>
          </p:cNvSpPr>
          <p:nvPr>
            <p:ph idx="1"/>
          </p:nvPr>
        </p:nvSpPr>
        <p:spPr>
          <a:xfrm>
            <a:off x="677334" y="2017155"/>
            <a:ext cx="8596668" cy="3880773"/>
          </a:xfrm>
        </p:spPr>
        <p:txBody>
          <a:bodyPr>
            <a:noAutofit/>
          </a:bodyPr>
          <a:lstStyle/>
          <a:p>
            <a:r>
              <a:rPr lang="en-US" sz="2400" dirty="0" smtClean="0"/>
              <a:t>Lack of mentorship/sponsorship</a:t>
            </a:r>
          </a:p>
          <a:p>
            <a:r>
              <a:rPr lang="en-US" sz="2400" dirty="0" smtClean="0"/>
              <a:t>Unsatisfying upward mobility</a:t>
            </a:r>
          </a:p>
          <a:p>
            <a:r>
              <a:rPr lang="en-US" sz="2400" dirty="0" smtClean="0"/>
              <a:t>Limited meaningful work</a:t>
            </a:r>
          </a:p>
          <a:p>
            <a:r>
              <a:rPr lang="en-US" sz="2400" dirty="0" smtClean="0"/>
              <a:t>Wage gap</a:t>
            </a:r>
          </a:p>
          <a:p>
            <a:r>
              <a:rPr lang="en-US" sz="2400" dirty="0" smtClean="0"/>
              <a:t>Vague Feedback</a:t>
            </a:r>
          </a:p>
          <a:p>
            <a:r>
              <a:rPr lang="en-US" sz="2400" dirty="0" smtClean="0"/>
              <a:t>Lack of work-life balance</a:t>
            </a:r>
          </a:p>
          <a:p>
            <a:endParaRPr lang="en-US" sz="2400" dirty="0" smtClean="0"/>
          </a:p>
          <a:p>
            <a:r>
              <a:rPr lang="en-US" sz="2400" b="1" dirty="0" smtClean="0">
                <a:solidFill>
                  <a:srgbClr val="FF0000"/>
                </a:solidFill>
              </a:rPr>
              <a:t>All the above can be traced back to biases and/or discrimination</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8236" y="2002256"/>
            <a:ext cx="4726235" cy="2705251"/>
          </a:xfrm>
          <a:prstGeom prst="rect">
            <a:avLst/>
          </a:prstGeom>
        </p:spPr>
      </p:pic>
    </p:spTree>
    <p:extLst>
      <p:ext uri="{BB962C8B-B14F-4D97-AF65-F5344CB8AC3E}">
        <p14:creationId xmlns:p14="http://schemas.microsoft.com/office/powerpoint/2010/main" val="36337170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382498"/>
            <a:ext cx="10922995" cy="1320800"/>
          </a:xfrm>
        </p:spPr>
        <p:txBody>
          <a:bodyPr>
            <a:normAutofit/>
          </a:bodyPr>
          <a:lstStyle/>
          <a:p>
            <a:r>
              <a:rPr lang="en-US" dirty="0" smtClean="0">
                <a:solidFill>
                  <a:schemeClr val="tx1"/>
                </a:solidFill>
              </a:rPr>
              <a:t>Why </a:t>
            </a:r>
            <a:r>
              <a:rPr lang="en-US" dirty="0">
                <a:solidFill>
                  <a:schemeClr val="tx1"/>
                </a:solidFill>
              </a:rPr>
              <a:t>Everyone Should Care </a:t>
            </a:r>
            <a:r>
              <a:rPr lang="en-US" dirty="0" smtClean="0">
                <a:solidFill>
                  <a:schemeClr val="tx1"/>
                </a:solidFill>
              </a:rPr>
              <a:t>about Women &amp; Minorities Leaving the Legal Profession</a:t>
            </a:r>
            <a:endParaRPr lang="en-US" dirty="0">
              <a:solidFill>
                <a:schemeClr val="tx1"/>
              </a:solidFill>
            </a:endParaRPr>
          </a:p>
        </p:txBody>
      </p:sp>
      <p:sp>
        <p:nvSpPr>
          <p:cNvPr id="3" name="Content Placeholder 2"/>
          <p:cNvSpPr>
            <a:spLocks noGrp="1"/>
          </p:cNvSpPr>
          <p:nvPr>
            <p:ph idx="1"/>
          </p:nvPr>
        </p:nvSpPr>
        <p:spPr>
          <a:xfrm>
            <a:off x="286871" y="1837864"/>
            <a:ext cx="11229788" cy="4329858"/>
          </a:xfrm>
        </p:spPr>
        <p:txBody>
          <a:bodyPr>
            <a:noAutofit/>
          </a:bodyPr>
          <a:lstStyle/>
          <a:p>
            <a:r>
              <a:rPr lang="en-US" sz="2400" dirty="0" smtClean="0"/>
              <a:t>Corporate Legal Departments are demanding that outside counsel meet certain diversity metrics.</a:t>
            </a:r>
          </a:p>
          <a:p>
            <a:pPr lvl="1"/>
            <a:r>
              <a:rPr lang="en-US" sz="2400" dirty="0" smtClean="0"/>
              <a:t>HP Inc. General Counsel – Kim Rivera’s mandate </a:t>
            </a:r>
            <a:r>
              <a:rPr lang="en-US" sz="2400" dirty="0"/>
              <a:t>– “HP has informed its outside law firms that the company may withhold up to 10 percent of invoiced fees for failure to meet its diversity standards.”  </a:t>
            </a:r>
            <a:r>
              <a:rPr lang="en-US" sz="2000" dirty="0"/>
              <a:t>(See </a:t>
            </a:r>
            <a:r>
              <a:rPr lang="en-US" sz="2000" dirty="0">
                <a:hlinkClick r:id="rId2"/>
              </a:rPr>
              <a:t>http://www.abajournal.com/news/article/hp_general_counsel_tells_law_firms_to_meet_diversity_mandate_or_forfeit_up</a:t>
            </a:r>
            <a:r>
              <a:rPr lang="en-US" sz="2000" dirty="0" smtClean="0">
                <a:hlinkClick r:id="rId2"/>
              </a:rPr>
              <a:t>/</a:t>
            </a:r>
            <a:r>
              <a:rPr lang="en-US" sz="2000" dirty="0" smtClean="0"/>
              <a:t>).</a:t>
            </a:r>
          </a:p>
          <a:p>
            <a:pPr lvl="1"/>
            <a:r>
              <a:rPr lang="en-US" sz="2400" dirty="0" smtClean="0"/>
              <a:t>Facebook’s </a:t>
            </a:r>
            <a:r>
              <a:rPr lang="en-US" sz="2400" dirty="0"/>
              <a:t>General Counsel </a:t>
            </a:r>
            <a:r>
              <a:rPr lang="en-US" sz="2400" dirty="0" smtClean="0"/>
              <a:t>– Colin Stretch requires that </a:t>
            </a:r>
            <a:r>
              <a:rPr lang="en-US" sz="2400" dirty="0"/>
              <a:t>women and ethnic minorities account for at least 33 percent of law firm teams working on its matters</a:t>
            </a:r>
            <a:r>
              <a:rPr lang="en-US" sz="2400" dirty="0" smtClean="0"/>
              <a:t>.  </a:t>
            </a:r>
            <a:r>
              <a:rPr lang="en-US" sz="2000" dirty="0"/>
              <a:t>(See </a:t>
            </a:r>
            <a:r>
              <a:rPr lang="en-US" sz="2000" dirty="0">
                <a:hlinkClick r:id="rId3"/>
              </a:rPr>
              <a:t>https://</a:t>
            </a:r>
            <a:r>
              <a:rPr lang="en-US" sz="2000" dirty="0" smtClean="0">
                <a:hlinkClick r:id="rId3"/>
              </a:rPr>
              <a:t>www.nytimes.com/2017/04/02/business/dealbook/facebook-pushes-outside-law-firms-to-become-more-diverse.html</a:t>
            </a:r>
            <a:r>
              <a:rPr lang="en-US" sz="2000" dirty="0" smtClean="0"/>
              <a:t>).</a:t>
            </a:r>
          </a:p>
        </p:txBody>
      </p:sp>
    </p:spTree>
    <p:extLst>
      <p:ext uri="{BB962C8B-B14F-4D97-AF65-F5344CB8AC3E}">
        <p14:creationId xmlns:p14="http://schemas.microsoft.com/office/powerpoint/2010/main" val="39481886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1"/>
                </a:solidFill>
              </a:rPr>
              <a:t>Why </a:t>
            </a:r>
            <a:r>
              <a:rPr lang="en-US" dirty="0">
                <a:solidFill>
                  <a:schemeClr val="tx1"/>
                </a:solidFill>
              </a:rPr>
              <a:t>Everyone Should </a:t>
            </a:r>
            <a:r>
              <a:rPr lang="en-US" dirty="0" smtClean="0">
                <a:solidFill>
                  <a:schemeClr val="tx1"/>
                </a:solidFill>
              </a:rPr>
              <a:t>Care</a:t>
            </a:r>
            <a:endParaRPr lang="en-US" dirty="0">
              <a:solidFill>
                <a:schemeClr val="tx1"/>
              </a:solidFill>
            </a:endParaRPr>
          </a:p>
        </p:txBody>
      </p:sp>
      <p:pic>
        <p:nvPicPr>
          <p:cNvPr id="5" name="Picture 4"/>
          <p:cNvPicPr/>
          <p:nvPr/>
        </p:nvPicPr>
        <p:blipFill rotWithShape="1">
          <a:blip r:embed="rId2"/>
          <a:srcRect l="10696" t="36698" r="70025" b="20855"/>
          <a:stretch/>
        </p:blipFill>
        <p:spPr bwMode="auto">
          <a:xfrm>
            <a:off x="1446304" y="1207247"/>
            <a:ext cx="9149973" cy="5522259"/>
          </a:xfrm>
          <a:prstGeom prst="rect">
            <a:avLst/>
          </a:prstGeom>
          <a:ln>
            <a:noFill/>
          </a:ln>
          <a:extLst>
            <a:ext uri="{53640926-AAD7-44d8-BBD7-CCE9431645EC}">
              <a14:shadowObscured xmlns="" xmlns:a14="http://schemas.microsoft.com/office/drawing/2010/main"/>
            </a:ext>
          </a:extLst>
        </p:spPr>
      </p:pic>
    </p:spTree>
    <p:extLst>
      <p:ext uri="{BB962C8B-B14F-4D97-AF65-F5344CB8AC3E}">
        <p14:creationId xmlns:p14="http://schemas.microsoft.com/office/powerpoint/2010/main" val="16594560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1133"/>
            <a:ext cx="10515600" cy="1325563"/>
          </a:xfrm>
        </p:spPr>
        <p:txBody>
          <a:bodyPr/>
          <a:lstStyle/>
          <a:p>
            <a:r>
              <a:rPr lang="en-US" dirty="0" smtClean="0">
                <a:solidFill>
                  <a:schemeClr val="tx1"/>
                </a:solidFill>
              </a:rPr>
              <a:t>Demographics – Women in Law Schools</a:t>
            </a:r>
            <a:endParaRPr lang="en-US" dirty="0">
              <a:solidFill>
                <a:schemeClr val="tx1"/>
              </a:solidFill>
            </a:endParaRPr>
          </a:p>
        </p:txBody>
      </p:sp>
      <p:pic>
        <p:nvPicPr>
          <p:cNvPr id="4" name="Picture 3"/>
          <p:cNvPicPr>
            <a:picLocks noChangeAspect="1"/>
          </p:cNvPicPr>
          <p:nvPr/>
        </p:nvPicPr>
        <p:blipFill rotWithShape="1">
          <a:blip r:embed="rId2"/>
          <a:srcRect l="2393" t="6930" r="2145" b="1880"/>
          <a:stretch/>
        </p:blipFill>
        <p:spPr>
          <a:xfrm>
            <a:off x="251017" y="968201"/>
            <a:ext cx="11038536" cy="4807633"/>
          </a:xfrm>
          <a:prstGeom prst="rect">
            <a:avLst/>
          </a:prstGeom>
        </p:spPr>
      </p:pic>
      <p:sp>
        <p:nvSpPr>
          <p:cNvPr id="5" name="TextBox 4"/>
          <p:cNvSpPr txBox="1"/>
          <p:nvPr/>
        </p:nvSpPr>
        <p:spPr>
          <a:xfrm>
            <a:off x="334682" y="6388848"/>
            <a:ext cx="10739718" cy="246221"/>
          </a:xfrm>
          <a:prstGeom prst="rect">
            <a:avLst/>
          </a:prstGeom>
          <a:noFill/>
        </p:spPr>
        <p:txBody>
          <a:bodyPr wrap="square" rtlCol="0">
            <a:spAutoFit/>
          </a:bodyPr>
          <a:lstStyle/>
          <a:p>
            <a:r>
              <a:rPr lang="en-US" sz="1000" dirty="0"/>
              <a:t>Source: https://www.americanbar.org/content/dam/aba/marketing/women/current_glance_statistics_january2017.authcheckdam.pdf</a:t>
            </a:r>
          </a:p>
        </p:txBody>
      </p:sp>
      <p:pic>
        <p:nvPicPr>
          <p:cNvPr id="6" name="Picture 5"/>
          <p:cNvPicPr>
            <a:picLocks noChangeAspect="1"/>
          </p:cNvPicPr>
          <p:nvPr/>
        </p:nvPicPr>
        <p:blipFill>
          <a:blip r:embed="rId3"/>
          <a:stretch>
            <a:fillRect/>
          </a:stretch>
        </p:blipFill>
        <p:spPr>
          <a:xfrm>
            <a:off x="426812" y="5632508"/>
            <a:ext cx="8099663" cy="744380"/>
          </a:xfrm>
          <a:prstGeom prst="rect">
            <a:avLst/>
          </a:prstGeom>
        </p:spPr>
      </p:pic>
    </p:spTree>
    <p:extLst>
      <p:ext uri="{BB962C8B-B14F-4D97-AF65-F5344CB8AC3E}">
        <p14:creationId xmlns:p14="http://schemas.microsoft.com/office/powerpoint/2010/main" val="39529912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310782"/>
            <a:ext cx="10636125" cy="1320800"/>
          </a:xfrm>
        </p:spPr>
        <p:txBody>
          <a:bodyPr/>
          <a:lstStyle/>
          <a:p>
            <a:r>
              <a:rPr lang="en-US" dirty="0" smtClean="0">
                <a:solidFill>
                  <a:schemeClr val="tx1"/>
                </a:solidFill>
              </a:rPr>
              <a:t>Demographics – Women in the Legal Profession (2016)</a:t>
            </a:r>
            <a:endParaRPr lang="en-US" dirty="0">
              <a:solidFill>
                <a:schemeClr val="tx1"/>
              </a:solidFill>
            </a:endParaRPr>
          </a:p>
        </p:txBody>
      </p:sp>
      <p:pic>
        <p:nvPicPr>
          <p:cNvPr id="4" name="Picture 3"/>
          <p:cNvPicPr>
            <a:picLocks noChangeAspect="1"/>
          </p:cNvPicPr>
          <p:nvPr/>
        </p:nvPicPr>
        <p:blipFill rotWithShape="1">
          <a:blip r:embed="rId2"/>
          <a:srcRect l="20698" t="12316" r="18597" b="16020"/>
          <a:stretch/>
        </p:blipFill>
        <p:spPr>
          <a:xfrm>
            <a:off x="1852702" y="1834776"/>
            <a:ext cx="8177158" cy="3460377"/>
          </a:xfrm>
          <a:prstGeom prst="rect">
            <a:avLst/>
          </a:prstGeom>
        </p:spPr>
      </p:pic>
      <p:sp>
        <p:nvSpPr>
          <p:cNvPr id="5" name="TextBox 4"/>
          <p:cNvSpPr txBox="1"/>
          <p:nvPr/>
        </p:nvSpPr>
        <p:spPr>
          <a:xfrm>
            <a:off x="334682" y="6352992"/>
            <a:ext cx="10739718" cy="246221"/>
          </a:xfrm>
          <a:prstGeom prst="rect">
            <a:avLst/>
          </a:prstGeom>
          <a:noFill/>
        </p:spPr>
        <p:txBody>
          <a:bodyPr wrap="square" rtlCol="0">
            <a:spAutoFit/>
          </a:bodyPr>
          <a:lstStyle/>
          <a:p>
            <a:r>
              <a:rPr lang="en-US" sz="1000" dirty="0"/>
              <a:t>Source: https://www.americanbar.org/content/dam/aba/marketing/women/current_glance_statistics_january2017.authcheckdam.pdf</a:t>
            </a:r>
          </a:p>
        </p:txBody>
      </p:sp>
    </p:spTree>
    <p:extLst>
      <p:ext uri="{BB962C8B-B14F-4D97-AF65-F5344CB8AC3E}">
        <p14:creationId xmlns:p14="http://schemas.microsoft.com/office/powerpoint/2010/main" val="24231276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97232"/>
            <a:ext cx="11036548" cy="1320800"/>
          </a:xfrm>
        </p:spPr>
        <p:txBody>
          <a:bodyPr/>
          <a:lstStyle/>
          <a:p>
            <a:r>
              <a:rPr lang="en-US" dirty="0" smtClean="0">
                <a:solidFill>
                  <a:schemeClr val="tx1"/>
                </a:solidFill>
              </a:rPr>
              <a:t>Demographics – Women in Private Practice </a:t>
            </a:r>
            <a:br>
              <a:rPr lang="en-US" dirty="0" smtClean="0">
                <a:solidFill>
                  <a:schemeClr val="tx1"/>
                </a:solidFill>
              </a:rPr>
            </a:br>
            <a:r>
              <a:rPr lang="en-US" dirty="0" smtClean="0">
                <a:solidFill>
                  <a:schemeClr val="tx1"/>
                </a:solidFill>
              </a:rPr>
              <a:t>(2015-2016)</a:t>
            </a:r>
            <a:endParaRPr lang="en-US" dirty="0">
              <a:solidFill>
                <a:schemeClr val="tx1"/>
              </a:solidFill>
            </a:endParaRPr>
          </a:p>
        </p:txBody>
      </p:sp>
      <p:pic>
        <p:nvPicPr>
          <p:cNvPr id="4" name="Picture 3"/>
          <p:cNvPicPr>
            <a:picLocks noChangeAspect="1"/>
          </p:cNvPicPr>
          <p:nvPr/>
        </p:nvPicPr>
        <p:blipFill>
          <a:blip r:embed="rId2"/>
          <a:stretch>
            <a:fillRect/>
          </a:stretch>
        </p:blipFill>
        <p:spPr>
          <a:xfrm>
            <a:off x="364192" y="1667435"/>
            <a:ext cx="11701725" cy="4081930"/>
          </a:xfrm>
          <a:prstGeom prst="rect">
            <a:avLst/>
          </a:prstGeom>
        </p:spPr>
      </p:pic>
      <p:sp>
        <p:nvSpPr>
          <p:cNvPr id="5" name="TextBox 4"/>
          <p:cNvSpPr txBox="1"/>
          <p:nvPr/>
        </p:nvSpPr>
        <p:spPr>
          <a:xfrm>
            <a:off x="334682" y="6358968"/>
            <a:ext cx="10739718" cy="246221"/>
          </a:xfrm>
          <a:prstGeom prst="rect">
            <a:avLst/>
          </a:prstGeom>
          <a:noFill/>
        </p:spPr>
        <p:txBody>
          <a:bodyPr wrap="square" rtlCol="0">
            <a:spAutoFit/>
          </a:bodyPr>
          <a:lstStyle/>
          <a:p>
            <a:r>
              <a:rPr lang="en-US" sz="1000" dirty="0"/>
              <a:t>Source: https://www.americanbar.org/content/dam/aba/marketing/women/current_glance_statistics_january2017.authcheckdam.pdf</a:t>
            </a:r>
          </a:p>
        </p:txBody>
      </p:sp>
    </p:spTree>
    <p:extLst>
      <p:ext uri="{BB962C8B-B14F-4D97-AF65-F5344CB8AC3E}">
        <p14:creationId xmlns:p14="http://schemas.microsoft.com/office/powerpoint/2010/main" val="39521292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61373"/>
            <a:ext cx="11281584" cy="1320800"/>
          </a:xfrm>
        </p:spPr>
        <p:txBody>
          <a:bodyPr/>
          <a:lstStyle/>
          <a:p>
            <a:r>
              <a:rPr lang="en-US" dirty="0" smtClean="0">
                <a:solidFill>
                  <a:schemeClr val="tx1"/>
                </a:solidFill>
              </a:rPr>
              <a:t>Demographics – Women in Corporations (2016)</a:t>
            </a:r>
            <a:endParaRPr lang="en-US" dirty="0">
              <a:solidFill>
                <a:schemeClr val="tx1"/>
              </a:solidFill>
            </a:endParaRPr>
          </a:p>
        </p:txBody>
      </p:sp>
      <p:sp>
        <p:nvSpPr>
          <p:cNvPr id="3" name="Content Placeholder 2"/>
          <p:cNvSpPr>
            <a:spLocks noGrp="1"/>
          </p:cNvSpPr>
          <p:nvPr>
            <p:ph idx="1"/>
          </p:nvPr>
        </p:nvSpPr>
        <p:spPr>
          <a:xfrm>
            <a:off x="617071" y="2046756"/>
            <a:ext cx="10764328" cy="4351338"/>
          </a:xfrm>
        </p:spPr>
        <p:txBody>
          <a:bodyPr/>
          <a:lstStyle/>
          <a:p>
            <a:pPr marL="0" indent="0">
              <a:buNone/>
            </a:pPr>
            <a:r>
              <a:rPr lang="en-US" dirty="0" smtClean="0"/>
              <a:t>          Fortune 500 General </a:t>
            </a:r>
            <a:r>
              <a:rPr lang="en-US" dirty="0"/>
              <a:t>Counsel </a:t>
            </a:r>
            <a:r>
              <a:rPr lang="en-US" dirty="0" smtClean="0"/>
              <a:t>            		        	</a:t>
            </a:r>
            <a:r>
              <a:rPr lang="en-US" dirty="0"/>
              <a:t> </a:t>
            </a:r>
            <a:r>
              <a:rPr lang="en-US" dirty="0" smtClean="0"/>
              <a:t>     Fortune </a:t>
            </a:r>
            <a:r>
              <a:rPr lang="en-US" dirty="0"/>
              <a:t>501-1000 General Counsel</a:t>
            </a:r>
          </a:p>
          <a:p>
            <a:pPr marL="0" indent="0">
              <a:buNone/>
            </a:pPr>
            <a:r>
              <a:rPr lang="en-US" dirty="0" smtClean="0"/>
              <a:t>   </a:t>
            </a:r>
            <a:endParaRPr lang="en-US" dirty="0"/>
          </a:p>
        </p:txBody>
      </p:sp>
      <p:pic>
        <p:nvPicPr>
          <p:cNvPr id="4" name="Picture 3"/>
          <p:cNvPicPr>
            <a:picLocks noChangeAspect="1"/>
          </p:cNvPicPr>
          <p:nvPr/>
        </p:nvPicPr>
        <p:blipFill rotWithShape="1">
          <a:blip r:embed="rId2"/>
          <a:srcRect l="24111" t="5685" r="23842" b="15094"/>
          <a:stretch/>
        </p:blipFill>
        <p:spPr>
          <a:xfrm>
            <a:off x="1037872" y="2627376"/>
            <a:ext cx="3964434" cy="2931878"/>
          </a:xfrm>
          <a:prstGeom prst="rect">
            <a:avLst/>
          </a:prstGeom>
        </p:spPr>
      </p:pic>
      <p:sp>
        <p:nvSpPr>
          <p:cNvPr id="5" name="TextBox 4"/>
          <p:cNvSpPr txBox="1"/>
          <p:nvPr/>
        </p:nvSpPr>
        <p:spPr>
          <a:xfrm>
            <a:off x="334682" y="6352992"/>
            <a:ext cx="10739718" cy="246221"/>
          </a:xfrm>
          <a:prstGeom prst="rect">
            <a:avLst/>
          </a:prstGeom>
          <a:noFill/>
        </p:spPr>
        <p:txBody>
          <a:bodyPr wrap="square" rtlCol="0">
            <a:spAutoFit/>
          </a:bodyPr>
          <a:lstStyle/>
          <a:p>
            <a:r>
              <a:rPr lang="en-US" sz="1000" dirty="0"/>
              <a:t>Source: https://www.americanbar.org/content/dam/aba/marketing/women/current_glance_statistics_january2017.authcheckdam.pdf</a:t>
            </a:r>
          </a:p>
        </p:txBody>
      </p:sp>
      <p:pic>
        <p:nvPicPr>
          <p:cNvPr id="7" name="Picture 6"/>
          <p:cNvPicPr>
            <a:picLocks noChangeAspect="1"/>
          </p:cNvPicPr>
          <p:nvPr/>
        </p:nvPicPr>
        <p:blipFill rotWithShape="1">
          <a:blip r:embed="rId3"/>
          <a:srcRect l="24263" t="7690" r="24597" b="14090"/>
          <a:stretch/>
        </p:blipFill>
        <p:spPr>
          <a:xfrm>
            <a:off x="7064188" y="2653553"/>
            <a:ext cx="3932517" cy="2886636"/>
          </a:xfrm>
          <a:prstGeom prst="rect">
            <a:avLst/>
          </a:prstGeom>
        </p:spPr>
      </p:pic>
    </p:spTree>
    <p:extLst>
      <p:ext uri="{BB962C8B-B14F-4D97-AF65-F5344CB8AC3E}">
        <p14:creationId xmlns:p14="http://schemas.microsoft.com/office/powerpoint/2010/main" val="33749156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Agenda</a:t>
            </a:r>
            <a:endParaRPr lang="en-US" dirty="0">
              <a:solidFill>
                <a:schemeClr val="tx1"/>
              </a:solidFill>
            </a:endParaRPr>
          </a:p>
        </p:txBody>
      </p:sp>
      <p:sp>
        <p:nvSpPr>
          <p:cNvPr id="3" name="Content Placeholder 2"/>
          <p:cNvSpPr>
            <a:spLocks noGrp="1"/>
          </p:cNvSpPr>
          <p:nvPr>
            <p:ph idx="1"/>
          </p:nvPr>
        </p:nvSpPr>
        <p:spPr/>
        <p:txBody>
          <a:bodyPr>
            <a:normAutofit/>
          </a:bodyPr>
          <a:lstStyle/>
          <a:p>
            <a:r>
              <a:rPr lang="en-US" sz="2400" dirty="0" smtClean="0"/>
              <a:t>What is Implicit Bias?</a:t>
            </a:r>
          </a:p>
          <a:p>
            <a:r>
              <a:rPr lang="en-US" sz="2400" dirty="0" smtClean="0"/>
              <a:t>Why are we talking about Implicit Bias?</a:t>
            </a:r>
          </a:p>
          <a:p>
            <a:r>
              <a:rPr lang="en-US" sz="2400" dirty="0" smtClean="0"/>
              <a:t>How do you spot Implicit Bias?</a:t>
            </a:r>
          </a:p>
          <a:p>
            <a:r>
              <a:rPr lang="en-US" sz="2400" dirty="0" smtClean="0"/>
              <a:t>How can we de-bias?</a:t>
            </a:r>
          </a:p>
          <a:p>
            <a:r>
              <a:rPr lang="en-US" sz="2400" dirty="0" smtClean="0"/>
              <a:t>Conclusions</a:t>
            </a:r>
          </a:p>
          <a:p>
            <a:r>
              <a:rPr lang="en-US" sz="2400" dirty="0" smtClean="0"/>
              <a:t>Questions</a:t>
            </a: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33666" y="1930400"/>
            <a:ext cx="4410560" cy="2935027"/>
          </a:xfrm>
          <a:prstGeom prst="rect">
            <a:avLst/>
          </a:prstGeom>
        </p:spPr>
      </p:pic>
    </p:spTree>
    <p:extLst>
      <p:ext uri="{BB962C8B-B14F-4D97-AF65-F5344CB8AC3E}">
        <p14:creationId xmlns:p14="http://schemas.microsoft.com/office/powerpoint/2010/main" val="31695254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51019"/>
            <a:ext cx="8596668" cy="1320800"/>
          </a:xfrm>
        </p:spPr>
        <p:txBody>
          <a:bodyPr/>
          <a:lstStyle/>
          <a:p>
            <a:r>
              <a:rPr lang="en-US" dirty="0" smtClean="0">
                <a:solidFill>
                  <a:schemeClr val="tx1"/>
                </a:solidFill>
              </a:rPr>
              <a:t>Demographics – Women &amp; Minorities in Law Firms – 2009-2016</a:t>
            </a:r>
            <a:endParaRPr lang="en-US" dirty="0">
              <a:solidFill>
                <a:schemeClr val="tx1"/>
              </a:solidFill>
            </a:endParaRPr>
          </a:p>
        </p:txBody>
      </p:sp>
      <p:pic>
        <p:nvPicPr>
          <p:cNvPr id="4" name="Picture 3"/>
          <p:cNvPicPr>
            <a:picLocks noChangeAspect="1"/>
          </p:cNvPicPr>
          <p:nvPr/>
        </p:nvPicPr>
        <p:blipFill rotWithShape="1">
          <a:blip r:embed="rId2"/>
          <a:srcRect b="12159"/>
          <a:stretch/>
        </p:blipFill>
        <p:spPr>
          <a:xfrm>
            <a:off x="614283" y="1741094"/>
            <a:ext cx="10770060" cy="3972402"/>
          </a:xfrm>
          <a:prstGeom prst="rect">
            <a:avLst/>
          </a:prstGeom>
        </p:spPr>
      </p:pic>
      <p:sp>
        <p:nvSpPr>
          <p:cNvPr id="5" name="TextBox 4"/>
          <p:cNvSpPr txBox="1"/>
          <p:nvPr/>
        </p:nvSpPr>
        <p:spPr>
          <a:xfrm>
            <a:off x="334682" y="6352992"/>
            <a:ext cx="10739718" cy="246221"/>
          </a:xfrm>
          <a:prstGeom prst="rect">
            <a:avLst/>
          </a:prstGeom>
          <a:noFill/>
        </p:spPr>
        <p:txBody>
          <a:bodyPr wrap="square" rtlCol="0">
            <a:spAutoFit/>
          </a:bodyPr>
          <a:lstStyle/>
          <a:p>
            <a:r>
              <a:rPr lang="en-US" sz="1000" dirty="0"/>
              <a:t>Source: http://www.nalp.org/uploads/Membership/2016NALPReportonDiversityinUSLawFirms.pdf</a:t>
            </a:r>
          </a:p>
        </p:txBody>
      </p:sp>
    </p:spTree>
    <p:extLst>
      <p:ext uri="{BB962C8B-B14F-4D97-AF65-F5344CB8AC3E}">
        <p14:creationId xmlns:p14="http://schemas.microsoft.com/office/powerpoint/2010/main" val="21205551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28849"/>
            <a:ext cx="8596668" cy="1320800"/>
          </a:xfrm>
        </p:spPr>
        <p:txBody>
          <a:bodyPr/>
          <a:lstStyle/>
          <a:p>
            <a:r>
              <a:rPr lang="en-US" dirty="0" smtClean="0">
                <a:solidFill>
                  <a:schemeClr val="tx1"/>
                </a:solidFill>
              </a:rPr>
              <a:t>Demographics – Partners &amp; Associates at Law Firms – 2009-2016</a:t>
            </a:r>
            <a:endParaRPr lang="en-US" dirty="0">
              <a:solidFill>
                <a:schemeClr val="tx1"/>
              </a:solidFill>
            </a:endParaRPr>
          </a:p>
        </p:txBody>
      </p:sp>
      <p:pic>
        <p:nvPicPr>
          <p:cNvPr id="4" name="Picture 3"/>
          <p:cNvPicPr>
            <a:picLocks noChangeAspect="1"/>
          </p:cNvPicPr>
          <p:nvPr/>
        </p:nvPicPr>
        <p:blipFill rotWithShape="1">
          <a:blip r:embed="rId2"/>
          <a:srcRect b="7390"/>
          <a:stretch/>
        </p:blipFill>
        <p:spPr>
          <a:xfrm>
            <a:off x="500067" y="1702050"/>
            <a:ext cx="11082359" cy="4220632"/>
          </a:xfrm>
          <a:prstGeom prst="rect">
            <a:avLst/>
          </a:prstGeom>
        </p:spPr>
      </p:pic>
      <p:sp>
        <p:nvSpPr>
          <p:cNvPr id="5" name="TextBox 4"/>
          <p:cNvSpPr txBox="1"/>
          <p:nvPr/>
        </p:nvSpPr>
        <p:spPr>
          <a:xfrm>
            <a:off x="334682" y="6352992"/>
            <a:ext cx="10739718" cy="246221"/>
          </a:xfrm>
          <a:prstGeom prst="rect">
            <a:avLst/>
          </a:prstGeom>
          <a:noFill/>
        </p:spPr>
        <p:txBody>
          <a:bodyPr wrap="square" rtlCol="0">
            <a:spAutoFit/>
          </a:bodyPr>
          <a:lstStyle/>
          <a:p>
            <a:r>
              <a:rPr lang="en-US" sz="1000" dirty="0"/>
              <a:t>Source: http://www.nalp.org/uploads/Membership/2016NALPReportonDiversityinUSLawFirms.pdf</a:t>
            </a:r>
          </a:p>
        </p:txBody>
      </p:sp>
    </p:spTree>
    <p:extLst>
      <p:ext uri="{BB962C8B-B14F-4D97-AF65-F5344CB8AC3E}">
        <p14:creationId xmlns:p14="http://schemas.microsoft.com/office/powerpoint/2010/main" val="18250419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268947"/>
            <a:ext cx="11090337" cy="1320800"/>
          </a:xfrm>
        </p:spPr>
        <p:txBody>
          <a:bodyPr/>
          <a:lstStyle/>
          <a:p>
            <a:r>
              <a:rPr lang="en-US" dirty="0" smtClean="0">
                <a:solidFill>
                  <a:schemeClr val="tx1"/>
                </a:solidFill>
              </a:rPr>
              <a:t>Demographics – Lawyers with Disabilities -2016</a:t>
            </a:r>
            <a:endParaRPr lang="en-US" dirty="0">
              <a:solidFill>
                <a:schemeClr val="tx1"/>
              </a:solidFill>
            </a:endParaRPr>
          </a:p>
        </p:txBody>
      </p:sp>
      <p:pic>
        <p:nvPicPr>
          <p:cNvPr id="4" name="Picture 3"/>
          <p:cNvPicPr>
            <a:picLocks noChangeAspect="1"/>
          </p:cNvPicPr>
          <p:nvPr/>
        </p:nvPicPr>
        <p:blipFill>
          <a:blip r:embed="rId2"/>
          <a:stretch>
            <a:fillRect/>
          </a:stretch>
        </p:blipFill>
        <p:spPr>
          <a:xfrm>
            <a:off x="741534" y="2176198"/>
            <a:ext cx="10966372" cy="3202625"/>
          </a:xfrm>
          <a:prstGeom prst="rect">
            <a:avLst/>
          </a:prstGeom>
        </p:spPr>
      </p:pic>
      <p:sp>
        <p:nvSpPr>
          <p:cNvPr id="5" name="TextBox 4"/>
          <p:cNvSpPr txBox="1"/>
          <p:nvPr/>
        </p:nvSpPr>
        <p:spPr>
          <a:xfrm>
            <a:off x="334682" y="6352992"/>
            <a:ext cx="10739718" cy="246221"/>
          </a:xfrm>
          <a:prstGeom prst="rect">
            <a:avLst/>
          </a:prstGeom>
          <a:noFill/>
        </p:spPr>
        <p:txBody>
          <a:bodyPr wrap="square" rtlCol="0">
            <a:spAutoFit/>
          </a:bodyPr>
          <a:lstStyle/>
          <a:p>
            <a:r>
              <a:rPr lang="en-US" sz="1000" dirty="0"/>
              <a:t>Source: http://www.nalp.org/uploads/Membership/2016NALPReportonDiversityinUSLawFirms.pdf</a:t>
            </a:r>
          </a:p>
        </p:txBody>
      </p:sp>
    </p:spTree>
    <p:extLst>
      <p:ext uri="{BB962C8B-B14F-4D97-AF65-F5344CB8AC3E}">
        <p14:creationId xmlns:p14="http://schemas.microsoft.com/office/powerpoint/2010/main" val="29281729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67346"/>
            <a:ext cx="10701866" cy="1320800"/>
          </a:xfrm>
        </p:spPr>
        <p:txBody>
          <a:bodyPr/>
          <a:lstStyle/>
          <a:p>
            <a:r>
              <a:rPr lang="en-US" dirty="0" smtClean="0">
                <a:solidFill>
                  <a:schemeClr val="tx1"/>
                </a:solidFill>
              </a:rPr>
              <a:t>Demographics – Openly LGBT Lawyers - 2016</a:t>
            </a:r>
            <a:endParaRPr lang="en-US" dirty="0">
              <a:solidFill>
                <a:schemeClr val="tx1"/>
              </a:solidFill>
            </a:endParaRPr>
          </a:p>
        </p:txBody>
      </p:sp>
      <p:pic>
        <p:nvPicPr>
          <p:cNvPr id="4" name="Picture 3"/>
          <p:cNvPicPr>
            <a:picLocks noChangeAspect="1"/>
          </p:cNvPicPr>
          <p:nvPr/>
        </p:nvPicPr>
        <p:blipFill rotWithShape="1">
          <a:blip r:embed="rId2"/>
          <a:srcRect t="1983" b="-1"/>
          <a:stretch/>
        </p:blipFill>
        <p:spPr>
          <a:xfrm>
            <a:off x="431885" y="1780987"/>
            <a:ext cx="11118796" cy="3842872"/>
          </a:xfrm>
          <a:prstGeom prst="rect">
            <a:avLst/>
          </a:prstGeom>
        </p:spPr>
      </p:pic>
      <p:sp>
        <p:nvSpPr>
          <p:cNvPr id="5" name="TextBox 4"/>
          <p:cNvSpPr txBox="1"/>
          <p:nvPr/>
        </p:nvSpPr>
        <p:spPr>
          <a:xfrm>
            <a:off x="334682" y="6370920"/>
            <a:ext cx="10739718" cy="246221"/>
          </a:xfrm>
          <a:prstGeom prst="rect">
            <a:avLst/>
          </a:prstGeom>
          <a:noFill/>
        </p:spPr>
        <p:txBody>
          <a:bodyPr wrap="square" rtlCol="0">
            <a:spAutoFit/>
          </a:bodyPr>
          <a:lstStyle/>
          <a:p>
            <a:r>
              <a:rPr lang="en-US" sz="1000" dirty="0"/>
              <a:t>Source: http://www.nalp.org/uploads/Membership/2016NALPReportonDiversityinUSLawFirms.pdf</a:t>
            </a:r>
          </a:p>
        </p:txBody>
      </p:sp>
    </p:spTree>
    <p:extLst>
      <p:ext uri="{BB962C8B-B14F-4D97-AF65-F5344CB8AC3E}">
        <p14:creationId xmlns:p14="http://schemas.microsoft.com/office/powerpoint/2010/main" val="16468259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34682" y="161936"/>
            <a:ext cx="11450918" cy="985557"/>
          </a:xfrm>
        </p:spPr>
        <p:txBody>
          <a:bodyPr>
            <a:normAutofit fontScale="90000"/>
          </a:bodyPr>
          <a:lstStyle/>
          <a:p>
            <a:r>
              <a:rPr lang="en-US" sz="4000" dirty="0" smtClean="0">
                <a:solidFill>
                  <a:schemeClr val="tx1"/>
                </a:solidFill>
              </a:rPr>
              <a:t>Wage Gap - </a:t>
            </a:r>
            <a:r>
              <a:rPr lang="en-US" sz="4000" dirty="0">
                <a:solidFill>
                  <a:schemeClr val="tx1"/>
                </a:solidFill>
              </a:rPr>
              <a:t>Weekly Salary Men vs. Women </a:t>
            </a:r>
            <a:r>
              <a:rPr lang="en-US" sz="4000" dirty="0" smtClean="0">
                <a:solidFill>
                  <a:schemeClr val="tx1"/>
                </a:solidFill>
              </a:rPr>
              <a:t>Lawyers</a:t>
            </a:r>
            <a:endParaRPr lang="en-US" sz="4000"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n-US" sz="2400" dirty="0" smtClean="0"/>
              <a:t> </a:t>
            </a:r>
            <a:endParaRPr lang="en-US" sz="2400" dirty="0"/>
          </a:p>
        </p:txBody>
      </p:sp>
      <p:sp>
        <p:nvSpPr>
          <p:cNvPr id="4" name="TextBox 3"/>
          <p:cNvSpPr txBox="1"/>
          <p:nvPr/>
        </p:nvSpPr>
        <p:spPr>
          <a:xfrm>
            <a:off x="334682" y="6352992"/>
            <a:ext cx="10739718" cy="246221"/>
          </a:xfrm>
          <a:prstGeom prst="rect">
            <a:avLst/>
          </a:prstGeom>
          <a:noFill/>
        </p:spPr>
        <p:txBody>
          <a:bodyPr wrap="square" rtlCol="0">
            <a:spAutoFit/>
          </a:bodyPr>
          <a:lstStyle/>
          <a:p>
            <a:r>
              <a:rPr lang="en-US" sz="1000" dirty="0"/>
              <a:t>Source: https://www.americanbar.org/content/dam/aba/marketing/women/current_glance_statistics_january2017.authcheckdam.pdf</a:t>
            </a:r>
          </a:p>
        </p:txBody>
      </p:sp>
      <p:pic>
        <p:nvPicPr>
          <p:cNvPr id="6" name="Picture 5"/>
          <p:cNvPicPr>
            <a:picLocks noChangeAspect="1"/>
          </p:cNvPicPr>
          <p:nvPr/>
        </p:nvPicPr>
        <p:blipFill>
          <a:blip r:embed="rId2"/>
          <a:stretch>
            <a:fillRect/>
          </a:stretch>
        </p:blipFill>
        <p:spPr>
          <a:xfrm>
            <a:off x="975622" y="902447"/>
            <a:ext cx="10080808" cy="5450544"/>
          </a:xfrm>
          <a:prstGeom prst="rect">
            <a:avLst/>
          </a:prstGeom>
        </p:spPr>
      </p:pic>
    </p:spTree>
    <p:extLst>
      <p:ext uri="{BB962C8B-B14F-4D97-AF65-F5344CB8AC3E}">
        <p14:creationId xmlns:p14="http://schemas.microsoft.com/office/powerpoint/2010/main" val="25489325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310782"/>
            <a:ext cx="11293537" cy="1320800"/>
          </a:xfrm>
        </p:spPr>
        <p:txBody>
          <a:bodyPr/>
          <a:lstStyle/>
          <a:p>
            <a:r>
              <a:rPr lang="en-US" dirty="0" smtClean="0">
                <a:solidFill>
                  <a:schemeClr val="tx1"/>
                </a:solidFill>
              </a:rPr>
              <a:t>Wage Gap – Weekly Salary vs. Women Lawyers</a:t>
            </a:r>
            <a:endParaRPr lang="en-US" dirty="0">
              <a:solidFill>
                <a:schemeClr val="tx1"/>
              </a:solidFill>
            </a:endParaRPr>
          </a:p>
        </p:txBody>
      </p:sp>
      <p:pic>
        <p:nvPicPr>
          <p:cNvPr id="4" name="Picture 3"/>
          <p:cNvPicPr>
            <a:picLocks noChangeAspect="1"/>
          </p:cNvPicPr>
          <p:nvPr/>
        </p:nvPicPr>
        <p:blipFill>
          <a:blip r:embed="rId2"/>
          <a:stretch>
            <a:fillRect/>
          </a:stretch>
        </p:blipFill>
        <p:spPr>
          <a:xfrm>
            <a:off x="122428" y="2695388"/>
            <a:ext cx="11953311" cy="2026024"/>
          </a:xfrm>
          <a:prstGeom prst="rect">
            <a:avLst/>
          </a:prstGeom>
        </p:spPr>
      </p:pic>
      <p:sp>
        <p:nvSpPr>
          <p:cNvPr id="5" name="TextBox 4"/>
          <p:cNvSpPr txBox="1"/>
          <p:nvPr/>
        </p:nvSpPr>
        <p:spPr>
          <a:xfrm>
            <a:off x="334682" y="6352992"/>
            <a:ext cx="10739718" cy="246221"/>
          </a:xfrm>
          <a:prstGeom prst="rect">
            <a:avLst/>
          </a:prstGeom>
          <a:noFill/>
        </p:spPr>
        <p:txBody>
          <a:bodyPr wrap="square" rtlCol="0">
            <a:spAutoFit/>
          </a:bodyPr>
          <a:lstStyle/>
          <a:p>
            <a:r>
              <a:rPr lang="en-US" sz="1000" dirty="0"/>
              <a:t>Source: https://www.americanbar.org/content/dam/aba/marketing/women/current_glance_statistics_january2017.authcheckdam.pdf</a:t>
            </a:r>
          </a:p>
        </p:txBody>
      </p:sp>
    </p:spTree>
    <p:extLst>
      <p:ext uri="{BB962C8B-B14F-4D97-AF65-F5344CB8AC3E}">
        <p14:creationId xmlns:p14="http://schemas.microsoft.com/office/powerpoint/2010/main" val="5419943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ctrTitle"/>
          </p:nvPr>
        </p:nvSpPr>
        <p:spPr>
          <a:xfrm>
            <a:off x="549835" y="5313081"/>
            <a:ext cx="9144000" cy="952034"/>
          </a:xfrm>
        </p:spPr>
        <p:txBody>
          <a:bodyPr/>
          <a:lstStyle/>
          <a:p>
            <a:pPr algn="l"/>
            <a:r>
              <a:rPr lang="en-US" dirty="0" smtClean="0">
                <a:solidFill>
                  <a:schemeClr val="tx1"/>
                </a:solidFill>
              </a:rPr>
              <a:t>Laws &amp; Rules to Consider</a:t>
            </a:r>
            <a:endParaRPr lang="en-US" dirty="0">
              <a:solidFill>
                <a:schemeClr val="tx1"/>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43030" y="439370"/>
            <a:ext cx="6700967" cy="4467311"/>
          </a:xfrm>
          <a:prstGeom prst="rect">
            <a:avLst/>
          </a:prstGeom>
        </p:spPr>
      </p:pic>
    </p:spTree>
    <p:extLst>
      <p:ext uri="{BB962C8B-B14F-4D97-AF65-F5344CB8AC3E}">
        <p14:creationId xmlns:p14="http://schemas.microsoft.com/office/powerpoint/2010/main" val="15080219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9878" y="418358"/>
            <a:ext cx="11221816" cy="1320800"/>
          </a:xfrm>
        </p:spPr>
        <p:txBody>
          <a:bodyPr/>
          <a:lstStyle/>
          <a:p>
            <a:r>
              <a:rPr lang="en-US" dirty="0">
                <a:solidFill>
                  <a:schemeClr val="tx1"/>
                </a:solidFill>
              </a:rPr>
              <a:t>Age Discrimination in Employment Act of </a:t>
            </a:r>
            <a:r>
              <a:rPr lang="en-US" dirty="0" smtClean="0">
                <a:solidFill>
                  <a:schemeClr val="tx1"/>
                </a:solidFill>
              </a:rPr>
              <a:t>1967</a:t>
            </a:r>
            <a:endParaRPr lang="en-US" dirty="0">
              <a:solidFill>
                <a:schemeClr val="tx1"/>
              </a:solidFill>
            </a:endParaRPr>
          </a:p>
        </p:txBody>
      </p:sp>
      <p:sp>
        <p:nvSpPr>
          <p:cNvPr id="3" name="Content Placeholder 2"/>
          <p:cNvSpPr>
            <a:spLocks noGrp="1"/>
          </p:cNvSpPr>
          <p:nvPr>
            <p:ph idx="1"/>
          </p:nvPr>
        </p:nvSpPr>
        <p:spPr>
          <a:xfrm>
            <a:off x="533405" y="1951133"/>
            <a:ext cx="7457136" cy="4351338"/>
          </a:xfrm>
        </p:spPr>
        <p:txBody>
          <a:bodyPr>
            <a:normAutofit/>
          </a:bodyPr>
          <a:lstStyle/>
          <a:p>
            <a:pPr marL="0" indent="0">
              <a:buNone/>
            </a:pPr>
            <a:r>
              <a:rPr lang="en-US" sz="2400" dirty="0"/>
              <a:t>The </a:t>
            </a:r>
            <a:r>
              <a:rPr lang="en-US" sz="2400" b="1" dirty="0"/>
              <a:t>Age Discrimination in Employment Act</a:t>
            </a:r>
            <a:r>
              <a:rPr lang="en-US" sz="2400" dirty="0"/>
              <a:t> of 1967 (ADEA) protects certain applicants and </a:t>
            </a:r>
            <a:r>
              <a:rPr lang="en-US" sz="2400" b="1" dirty="0"/>
              <a:t>employees</a:t>
            </a:r>
            <a:r>
              <a:rPr lang="en-US" sz="2400" dirty="0"/>
              <a:t> 40 years of </a:t>
            </a:r>
            <a:r>
              <a:rPr lang="en-US" sz="2400" b="1" dirty="0"/>
              <a:t>age</a:t>
            </a:r>
            <a:r>
              <a:rPr lang="en-US" sz="2400" dirty="0"/>
              <a:t> and older from </a:t>
            </a:r>
            <a:r>
              <a:rPr lang="en-US" sz="2400" b="1" dirty="0"/>
              <a:t>discrimination</a:t>
            </a:r>
            <a:r>
              <a:rPr lang="en-US" sz="2400" dirty="0"/>
              <a:t> on the basis of </a:t>
            </a:r>
            <a:r>
              <a:rPr lang="en-US" sz="2400" b="1" dirty="0"/>
              <a:t>age</a:t>
            </a:r>
            <a:r>
              <a:rPr lang="en-US" sz="2400" dirty="0"/>
              <a:t> in hiring, promotion, discharge, compensation, or terms, conditions or privileges of </a:t>
            </a:r>
            <a:r>
              <a:rPr lang="en-US" sz="2400" b="1" dirty="0"/>
              <a:t>employment</a:t>
            </a:r>
            <a:r>
              <a:rPr lang="en-US" sz="2400" dirty="0"/>
              <a: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4263" y="1661034"/>
            <a:ext cx="3041261" cy="4494521"/>
          </a:xfrm>
          <a:prstGeom prst="rect">
            <a:avLst/>
          </a:prstGeom>
        </p:spPr>
      </p:pic>
    </p:spTree>
    <p:extLst>
      <p:ext uri="{BB962C8B-B14F-4D97-AF65-F5344CB8AC3E}">
        <p14:creationId xmlns:p14="http://schemas.microsoft.com/office/powerpoint/2010/main" val="12182747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Title VII of the Civil Rights Act of 1964</a:t>
            </a:r>
          </a:p>
        </p:txBody>
      </p:sp>
      <p:sp>
        <p:nvSpPr>
          <p:cNvPr id="3" name="Content Placeholder 2"/>
          <p:cNvSpPr>
            <a:spLocks noGrp="1"/>
          </p:cNvSpPr>
          <p:nvPr>
            <p:ph idx="1"/>
          </p:nvPr>
        </p:nvSpPr>
        <p:spPr>
          <a:xfrm>
            <a:off x="5494758" y="1825625"/>
            <a:ext cx="5980066" cy="4351338"/>
          </a:xfrm>
        </p:spPr>
        <p:txBody>
          <a:bodyPr>
            <a:noAutofit/>
          </a:bodyPr>
          <a:lstStyle/>
          <a:p>
            <a:pPr marL="0" indent="0">
              <a:buNone/>
            </a:pPr>
            <a:r>
              <a:rPr lang="en-US" sz="2400" b="1" dirty="0"/>
              <a:t>Title VII of the Civil Rights Act of 1964</a:t>
            </a:r>
            <a:r>
              <a:rPr lang="en-US" sz="2400" dirty="0"/>
              <a:t> is a federal law that prohibits employers from discriminating against employees on the basis of sex, race, color, national origin, and religion. It generally applies to employers with 15 or more employees, including federal, state, and local governments.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6065" y="1776319"/>
            <a:ext cx="4299962" cy="3826088"/>
          </a:xfrm>
          <a:prstGeom prst="rect">
            <a:avLst/>
          </a:prstGeom>
        </p:spPr>
      </p:pic>
    </p:spTree>
    <p:extLst>
      <p:ext uri="{BB962C8B-B14F-4D97-AF65-F5344CB8AC3E}">
        <p14:creationId xmlns:p14="http://schemas.microsoft.com/office/powerpoint/2010/main" val="13598737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98827"/>
            <a:ext cx="11164602" cy="1320800"/>
          </a:xfrm>
        </p:spPr>
        <p:txBody>
          <a:bodyPr/>
          <a:lstStyle/>
          <a:p>
            <a:r>
              <a:rPr lang="en-US" dirty="0">
                <a:solidFill>
                  <a:schemeClr val="tx1"/>
                </a:solidFill>
              </a:rPr>
              <a:t>The Americans with Disabilities Act of </a:t>
            </a:r>
            <a:r>
              <a:rPr lang="en-US" dirty="0" smtClean="0">
                <a:solidFill>
                  <a:schemeClr val="tx1"/>
                </a:solidFill>
              </a:rPr>
              <a:t>1990</a:t>
            </a:r>
            <a:endParaRPr lang="en-US" dirty="0">
              <a:solidFill>
                <a:schemeClr val="tx1"/>
              </a:solidFill>
            </a:endParaRPr>
          </a:p>
        </p:txBody>
      </p:sp>
      <p:sp>
        <p:nvSpPr>
          <p:cNvPr id="3" name="Content Placeholder 2"/>
          <p:cNvSpPr>
            <a:spLocks noGrp="1"/>
          </p:cNvSpPr>
          <p:nvPr>
            <p:ph idx="1"/>
          </p:nvPr>
        </p:nvSpPr>
        <p:spPr>
          <a:xfrm>
            <a:off x="838200" y="1825625"/>
            <a:ext cx="7086600" cy="4246469"/>
          </a:xfrm>
        </p:spPr>
        <p:txBody>
          <a:bodyPr>
            <a:noAutofit/>
          </a:bodyPr>
          <a:lstStyle/>
          <a:p>
            <a:pPr marL="0" indent="0">
              <a:buNone/>
            </a:pPr>
            <a:r>
              <a:rPr lang="en-US" sz="2400" b="1" dirty="0"/>
              <a:t>The Americans with Disabilities Act of 1990 </a:t>
            </a:r>
            <a:r>
              <a:rPr lang="en-US" sz="2400" dirty="0"/>
              <a:t>(ADA) prohibits discrimination and ensures equal opportunity for persons with disabilities in employment, </a:t>
            </a:r>
            <a:r>
              <a:rPr lang="en-US" sz="2400" dirty="0" smtClean="0"/>
              <a:t>state </a:t>
            </a:r>
            <a:r>
              <a:rPr lang="en-US" sz="2400" dirty="0"/>
              <a:t>and local government services, public accommodations, commercial facilities, and transportation. It also mandates the establishment of TDD/telephone relay services. The ADA was revised by the ADA Amendments Act of 2008 (P.L. 110-325), which became effective on January 1, 2009. The ADA is codified at 42 U.S.C. 12101 et seq.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68185" y="1822831"/>
            <a:ext cx="4073751" cy="3992275"/>
          </a:xfrm>
          <a:prstGeom prst="rect">
            <a:avLst/>
          </a:prstGeom>
        </p:spPr>
      </p:pic>
    </p:spTree>
    <p:extLst>
      <p:ext uri="{BB962C8B-B14F-4D97-AF65-F5344CB8AC3E}">
        <p14:creationId xmlns:p14="http://schemas.microsoft.com/office/powerpoint/2010/main" val="24656651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914777" y="3000188"/>
            <a:ext cx="4201458" cy="827134"/>
          </a:xfrm>
        </p:spPr>
        <p:txBody>
          <a:bodyPr>
            <a:normAutofit fontScale="90000"/>
          </a:bodyPr>
          <a:lstStyle/>
          <a:p>
            <a:pPr algn="r"/>
            <a:r>
              <a:rPr lang="en-US" dirty="0" smtClean="0">
                <a:solidFill>
                  <a:schemeClr val="tx1"/>
                </a:solidFill>
              </a:rPr>
              <a:t>What is Implicit Bias?</a:t>
            </a:r>
            <a:endParaRPr lang="en-US" dirty="0">
              <a:solidFill>
                <a:schemeClr val="tx1"/>
              </a:solidFill>
            </a:endParaRPr>
          </a:p>
        </p:txBody>
      </p:sp>
      <p:sp>
        <p:nvSpPr>
          <p:cNvPr id="3" name="Content Placeholder 2"/>
          <p:cNvSpPr>
            <a:spLocks noGrp="1"/>
          </p:cNvSpPr>
          <p:nvPr>
            <p:ph idx="1"/>
          </p:nvPr>
        </p:nvSpPr>
        <p:spPr>
          <a:xfrm>
            <a:off x="838200" y="965017"/>
            <a:ext cx="10515600" cy="4351338"/>
          </a:xfrm>
        </p:spPr>
        <p:txBody>
          <a:bodyPr/>
          <a:lstStyle/>
          <a:p>
            <a:pPr marL="0" indent="0">
              <a:buNone/>
            </a:pPr>
            <a:r>
              <a:rPr lang="en-US" dirty="0" smtClean="0"/>
              <a:t>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3021" y="965017"/>
            <a:ext cx="5595285" cy="4869568"/>
          </a:xfrm>
          <a:prstGeom prst="rect">
            <a:avLst/>
          </a:prstGeom>
        </p:spPr>
      </p:pic>
    </p:spTree>
    <p:extLst>
      <p:ext uri="{BB962C8B-B14F-4D97-AF65-F5344CB8AC3E}">
        <p14:creationId xmlns:p14="http://schemas.microsoft.com/office/powerpoint/2010/main" val="961133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Family and Medical Leave Act of 1993</a:t>
            </a:r>
          </a:p>
        </p:txBody>
      </p:sp>
      <p:sp>
        <p:nvSpPr>
          <p:cNvPr id="3" name="Content Placeholder 2"/>
          <p:cNvSpPr>
            <a:spLocks noGrp="1"/>
          </p:cNvSpPr>
          <p:nvPr>
            <p:ph idx="1"/>
          </p:nvPr>
        </p:nvSpPr>
        <p:spPr>
          <a:xfrm>
            <a:off x="4829968" y="1825625"/>
            <a:ext cx="6555208" cy="4261276"/>
          </a:xfrm>
        </p:spPr>
        <p:txBody>
          <a:bodyPr>
            <a:normAutofit/>
          </a:bodyPr>
          <a:lstStyle/>
          <a:p>
            <a:pPr marL="0" indent="0">
              <a:buNone/>
            </a:pPr>
            <a:r>
              <a:rPr lang="en-US" sz="2400" dirty="0"/>
              <a:t>The </a:t>
            </a:r>
            <a:r>
              <a:rPr lang="en-US" sz="2400" b="1" dirty="0"/>
              <a:t>Family</a:t>
            </a:r>
            <a:r>
              <a:rPr lang="en-US" sz="2400" dirty="0"/>
              <a:t> and </a:t>
            </a:r>
            <a:r>
              <a:rPr lang="en-US" sz="2400" b="1" dirty="0"/>
              <a:t>Medical Leave Act</a:t>
            </a:r>
            <a:r>
              <a:rPr lang="en-US" sz="2400" dirty="0"/>
              <a:t> of 1993 (</a:t>
            </a:r>
            <a:r>
              <a:rPr lang="en-US" sz="2400" b="1" dirty="0"/>
              <a:t>FMLA</a:t>
            </a:r>
            <a:r>
              <a:rPr lang="en-US" sz="2400" dirty="0"/>
              <a:t>) is a United States federal law requiring covered employers to provide employees with job-protected and unpaid </a:t>
            </a:r>
            <a:r>
              <a:rPr lang="en-US" sz="2400" b="1" dirty="0"/>
              <a:t>leave</a:t>
            </a:r>
            <a:r>
              <a:rPr lang="en-US" sz="2400" dirty="0"/>
              <a:t> for qualified </a:t>
            </a:r>
            <a:r>
              <a:rPr lang="en-US" sz="2400" b="1" dirty="0"/>
              <a:t>medical</a:t>
            </a:r>
            <a:r>
              <a:rPr lang="en-US" sz="2400" dirty="0"/>
              <a:t> and </a:t>
            </a:r>
            <a:r>
              <a:rPr lang="en-US" sz="2400" b="1" dirty="0"/>
              <a:t>family</a:t>
            </a:r>
            <a:r>
              <a:rPr lang="en-US" sz="2400" dirty="0"/>
              <a:t> reasons.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4023" y="1690688"/>
            <a:ext cx="3128544" cy="3657990"/>
          </a:xfrm>
          <a:prstGeom prst="rect">
            <a:avLst/>
          </a:prstGeom>
        </p:spPr>
      </p:pic>
    </p:spTree>
    <p:extLst>
      <p:ext uri="{BB962C8B-B14F-4D97-AF65-F5344CB8AC3E}">
        <p14:creationId xmlns:p14="http://schemas.microsoft.com/office/powerpoint/2010/main" val="427752280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9878" y="298827"/>
            <a:ext cx="8596668" cy="1320800"/>
          </a:xfrm>
        </p:spPr>
        <p:txBody>
          <a:bodyPr/>
          <a:lstStyle/>
          <a:p>
            <a:r>
              <a:rPr lang="en-US" dirty="0" smtClean="0">
                <a:solidFill>
                  <a:schemeClr val="tx1"/>
                </a:solidFill>
              </a:rPr>
              <a:t>ABA Model Rule 8.4(g)</a:t>
            </a:r>
            <a:endParaRPr lang="en-US" dirty="0">
              <a:solidFill>
                <a:schemeClr val="tx1"/>
              </a:solidFill>
            </a:endParaRPr>
          </a:p>
        </p:txBody>
      </p:sp>
      <p:sp>
        <p:nvSpPr>
          <p:cNvPr id="3" name="Content Placeholder 2"/>
          <p:cNvSpPr>
            <a:spLocks noGrp="1"/>
          </p:cNvSpPr>
          <p:nvPr>
            <p:ph idx="1"/>
          </p:nvPr>
        </p:nvSpPr>
        <p:spPr>
          <a:xfrm>
            <a:off x="300821" y="1222287"/>
            <a:ext cx="11114237" cy="3880773"/>
          </a:xfrm>
        </p:spPr>
        <p:txBody>
          <a:bodyPr>
            <a:noAutofit/>
          </a:bodyPr>
          <a:lstStyle/>
          <a:p>
            <a:endParaRPr lang="en-US" sz="2400" dirty="0" smtClean="0"/>
          </a:p>
          <a:p>
            <a:r>
              <a:rPr lang="en-US" sz="2400" dirty="0" smtClean="0"/>
              <a:t>On August 8, 2016, the American Bar Association adopted the following rule:</a:t>
            </a:r>
          </a:p>
          <a:p>
            <a:pPr marL="0" indent="0">
              <a:buNone/>
            </a:pPr>
            <a:endParaRPr lang="en-US" sz="2400" dirty="0" smtClean="0"/>
          </a:p>
          <a:p>
            <a:pPr marL="0" indent="0" algn="ctr">
              <a:buNone/>
            </a:pPr>
            <a:r>
              <a:rPr lang="en-US" sz="2400" b="1" dirty="0" smtClean="0"/>
              <a:t>It is professional misconduct for a lawyer to:</a:t>
            </a:r>
          </a:p>
          <a:p>
            <a:pPr marL="0" indent="0" algn="ctr">
              <a:buNone/>
            </a:pPr>
            <a:r>
              <a:rPr lang="en-US" sz="2400" b="1" dirty="0" smtClean="0"/>
              <a:t>(g) engage in conduct that the lawyer </a:t>
            </a:r>
            <a:r>
              <a:rPr lang="en-US" sz="2400" b="1" dirty="0" smtClean="0">
                <a:solidFill>
                  <a:srgbClr val="FF0000"/>
                </a:solidFill>
              </a:rPr>
              <a:t>knows</a:t>
            </a:r>
            <a:r>
              <a:rPr lang="en-US" sz="2400" b="1" dirty="0" smtClean="0"/>
              <a:t> or </a:t>
            </a:r>
            <a:r>
              <a:rPr lang="en-US" sz="2400" b="1" dirty="0" smtClean="0">
                <a:solidFill>
                  <a:srgbClr val="FF0000"/>
                </a:solidFill>
              </a:rPr>
              <a:t>reasonably should know </a:t>
            </a:r>
            <a:r>
              <a:rPr lang="en-US" sz="2400" b="1" dirty="0" smtClean="0"/>
              <a:t>is </a:t>
            </a:r>
            <a:r>
              <a:rPr lang="en-US" sz="2400" b="1" dirty="0" smtClean="0">
                <a:solidFill>
                  <a:srgbClr val="FF0000"/>
                </a:solidFill>
              </a:rPr>
              <a:t>harassment</a:t>
            </a:r>
            <a:r>
              <a:rPr lang="en-US" sz="2400" b="1" dirty="0" smtClean="0"/>
              <a:t> or </a:t>
            </a:r>
            <a:r>
              <a:rPr lang="en-US" sz="2400" b="1" dirty="0" smtClean="0">
                <a:solidFill>
                  <a:srgbClr val="FF0000"/>
                </a:solidFill>
              </a:rPr>
              <a:t>discrimination</a:t>
            </a:r>
            <a:r>
              <a:rPr lang="en-US" sz="2400" b="1" dirty="0" smtClean="0"/>
              <a:t> on the basis of </a:t>
            </a:r>
            <a:r>
              <a:rPr lang="en-US" sz="2400" b="1" dirty="0" smtClean="0">
                <a:solidFill>
                  <a:srgbClr val="FF0000"/>
                </a:solidFill>
              </a:rPr>
              <a:t>race, sex, religion, national origin, ethnicity, disability, age, sexual orientation, gender identity, marital status or socioeconomic status</a:t>
            </a:r>
            <a:r>
              <a:rPr lang="en-US" sz="2400" b="1" dirty="0" smtClean="0"/>
              <a:t> in conduct related to the practice of law. This paragraph does not limit the ability of a lawyer to accept, decline or withdraw from a representation in accordance with Rule 1.16. This paragraph does not preclude legitimate advice or advocacy consistent with these Rules.</a:t>
            </a:r>
            <a:endParaRPr lang="en-US" sz="2400" b="1" dirty="0"/>
          </a:p>
        </p:txBody>
      </p:sp>
    </p:spTree>
    <p:extLst>
      <p:ext uri="{BB962C8B-B14F-4D97-AF65-F5344CB8AC3E}">
        <p14:creationId xmlns:p14="http://schemas.microsoft.com/office/powerpoint/2010/main" val="280087231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ABA Model Rule 8.4(d)</a:t>
            </a:r>
            <a:endParaRPr lang="en-US" dirty="0">
              <a:solidFill>
                <a:schemeClr val="tx1"/>
              </a:solidFill>
            </a:endParaRPr>
          </a:p>
        </p:txBody>
      </p:sp>
      <p:sp>
        <p:nvSpPr>
          <p:cNvPr id="3" name="Content Placeholder 2"/>
          <p:cNvSpPr>
            <a:spLocks noGrp="1"/>
          </p:cNvSpPr>
          <p:nvPr>
            <p:ph idx="1"/>
          </p:nvPr>
        </p:nvSpPr>
        <p:spPr>
          <a:xfrm>
            <a:off x="677334" y="2160589"/>
            <a:ext cx="11036548" cy="3880773"/>
          </a:xfrm>
        </p:spPr>
        <p:txBody>
          <a:bodyPr>
            <a:normAutofit/>
          </a:bodyPr>
          <a:lstStyle/>
          <a:p>
            <a:pPr marL="0" indent="0" algn="ctr">
              <a:buNone/>
            </a:pPr>
            <a:r>
              <a:rPr lang="en-US" sz="2400" b="1" dirty="0" smtClean="0"/>
              <a:t>It is professional misconduct for a lawyer to:</a:t>
            </a:r>
          </a:p>
          <a:p>
            <a:pPr marL="0" indent="0" algn="ctr">
              <a:buNone/>
            </a:pPr>
            <a:endParaRPr lang="en-US" sz="2400" b="1" dirty="0" smtClean="0"/>
          </a:p>
          <a:p>
            <a:pPr marL="0" indent="0" algn="ctr">
              <a:buNone/>
            </a:pPr>
            <a:r>
              <a:rPr lang="en-US" sz="2400" b="1" dirty="0" smtClean="0"/>
              <a:t>(d</a:t>
            </a:r>
            <a:r>
              <a:rPr lang="en-US" sz="2400" b="1" dirty="0"/>
              <a:t>) engage in conduct that is </a:t>
            </a:r>
            <a:r>
              <a:rPr lang="en-US" sz="2400" b="1" dirty="0">
                <a:solidFill>
                  <a:srgbClr val="FF0000"/>
                </a:solidFill>
              </a:rPr>
              <a:t>prejudicial</a:t>
            </a:r>
            <a:r>
              <a:rPr lang="en-US" sz="2400" b="1" dirty="0"/>
              <a:t> to the administration of </a:t>
            </a:r>
            <a:r>
              <a:rPr lang="en-US" sz="2400" b="1" dirty="0" smtClean="0"/>
              <a:t>justice;</a:t>
            </a:r>
            <a:endParaRPr lang="en-US" sz="2400" b="1" dirty="0"/>
          </a:p>
        </p:txBody>
      </p:sp>
    </p:spTree>
    <p:extLst>
      <p:ext uri="{BB962C8B-B14F-4D97-AF65-F5344CB8AC3E}">
        <p14:creationId xmlns:p14="http://schemas.microsoft.com/office/powerpoint/2010/main" val="68462220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ABA Model Rule 8.4 – Comment [3]</a:t>
            </a:r>
            <a:endParaRPr lang="en-US" dirty="0">
              <a:solidFill>
                <a:schemeClr val="tx1"/>
              </a:solidFill>
            </a:endParaRPr>
          </a:p>
        </p:txBody>
      </p:sp>
      <p:sp>
        <p:nvSpPr>
          <p:cNvPr id="3" name="Content Placeholder 2"/>
          <p:cNvSpPr>
            <a:spLocks noGrp="1"/>
          </p:cNvSpPr>
          <p:nvPr>
            <p:ph idx="1"/>
          </p:nvPr>
        </p:nvSpPr>
        <p:spPr>
          <a:xfrm>
            <a:off x="677334" y="1425490"/>
            <a:ext cx="10988737" cy="3880773"/>
          </a:xfrm>
        </p:spPr>
        <p:txBody>
          <a:bodyPr>
            <a:noAutofit/>
          </a:bodyPr>
          <a:lstStyle/>
          <a:p>
            <a:pPr marL="0" indent="0">
              <a:buNone/>
            </a:pPr>
            <a:endParaRPr lang="en-US" sz="2400" dirty="0" smtClean="0"/>
          </a:p>
          <a:p>
            <a:pPr marL="0" indent="0">
              <a:buNone/>
            </a:pPr>
            <a:r>
              <a:rPr lang="en-US" sz="2400" dirty="0" smtClean="0"/>
              <a:t>Comments [3] through [5] were also </a:t>
            </a:r>
            <a:r>
              <a:rPr lang="en-US" sz="2400" dirty="0"/>
              <a:t>added on August 8, 2016.</a:t>
            </a:r>
            <a:endParaRPr lang="en-US" sz="2400" dirty="0" smtClean="0"/>
          </a:p>
          <a:p>
            <a:pPr marL="0" indent="0">
              <a:buNone/>
            </a:pPr>
            <a:endParaRPr lang="en-US" sz="2400" dirty="0" smtClean="0"/>
          </a:p>
          <a:p>
            <a:pPr marL="0" indent="0">
              <a:buNone/>
            </a:pPr>
            <a:r>
              <a:rPr lang="en-US" sz="2400" dirty="0" smtClean="0"/>
              <a:t>Comment [3] provides:</a:t>
            </a:r>
          </a:p>
          <a:p>
            <a:pPr marL="0" indent="0">
              <a:buNone/>
            </a:pPr>
            <a:r>
              <a:rPr lang="en-US" sz="2400" dirty="0" smtClean="0"/>
              <a:t>[3] A lawyer who, in the course of representing a client, knowingly manifests by words or conduct, </a:t>
            </a:r>
            <a:r>
              <a:rPr lang="en-US" sz="2400" b="1" dirty="0" smtClean="0">
                <a:solidFill>
                  <a:srgbClr val="FF0000"/>
                </a:solidFill>
              </a:rPr>
              <a:t>bias or prejudice</a:t>
            </a:r>
            <a:r>
              <a:rPr lang="en-US" sz="2400" dirty="0" smtClean="0">
                <a:solidFill>
                  <a:srgbClr val="FF0000"/>
                </a:solidFill>
              </a:rPr>
              <a:t> </a:t>
            </a:r>
            <a:r>
              <a:rPr lang="en-US" sz="2400" i="1" dirty="0" smtClean="0">
                <a:solidFill>
                  <a:srgbClr val="FF0000"/>
                </a:solidFill>
              </a:rPr>
              <a:t>based upon race, sex, religion, national origin, disability, age, sexual orientation or socioeconomic status</a:t>
            </a:r>
            <a:r>
              <a:rPr lang="en-US" sz="2400" dirty="0" smtClean="0"/>
              <a:t>, violates paragraph (d) when such actions are prejudicial to the administration of justice. Legitimate advocacy respecting the foregoing factors does not violate paragraph (d). A trial judge’s finding that peremptory challenges were exercised on a discriminatory basis does not alone establish a violation of this rule.</a:t>
            </a:r>
            <a:endParaRPr lang="en-US" sz="2400" dirty="0"/>
          </a:p>
        </p:txBody>
      </p:sp>
    </p:spTree>
    <p:extLst>
      <p:ext uri="{BB962C8B-B14F-4D97-AF65-F5344CB8AC3E}">
        <p14:creationId xmlns:p14="http://schemas.microsoft.com/office/powerpoint/2010/main" val="162992005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ABA Model Rule 8.4(g) – Is it New?</a:t>
            </a:r>
            <a:endParaRPr lang="en-US" dirty="0">
              <a:solidFill>
                <a:schemeClr val="tx1"/>
              </a:solidFill>
            </a:endParaRPr>
          </a:p>
        </p:txBody>
      </p:sp>
      <p:sp>
        <p:nvSpPr>
          <p:cNvPr id="3" name="Content Placeholder 2"/>
          <p:cNvSpPr>
            <a:spLocks noGrp="1"/>
          </p:cNvSpPr>
          <p:nvPr>
            <p:ph idx="1"/>
          </p:nvPr>
        </p:nvSpPr>
        <p:spPr>
          <a:xfrm>
            <a:off x="677334" y="2160589"/>
            <a:ext cx="10958854" cy="3880773"/>
          </a:xfrm>
        </p:spPr>
        <p:txBody>
          <a:bodyPr>
            <a:normAutofit/>
          </a:bodyPr>
          <a:lstStyle/>
          <a:p>
            <a:pPr marL="0" indent="0">
              <a:buNone/>
            </a:pPr>
            <a:r>
              <a:rPr lang="en-US" sz="2400" dirty="0" smtClean="0"/>
              <a:t>New section (g) builds on prior ABA policy.  The Model Code of Judicial Conduct (2007) already contains anti-harassment and anti-discrimination provisions.</a:t>
            </a:r>
            <a:endParaRPr lang="en-US" sz="24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22043" y="4084112"/>
            <a:ext cx="2146669" cy="1754902"/>
          </a:xfrm>
          <a:prstGeom prst="rect">
            <a:avLst/>
          </a:prstGeom>
        </p:spPr>
      </p:pic>
    </p:spTree>
    <p:extLst>
      <p:ext uri="{BB962C8B-B14F-4D97-AF65-F5344CB8AC3E}">
        <p14:creationId xmlns:p14="http://schemas.microsoft.com/office/powerpoint/2010/main" val="408572892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213813"/>
            <a:ext cx="10863231" cy="1320800"/>
          </a:xfrm>
        </p:spPr>
        <p:txBody>
          <a:bodyPr/>
          <a:lstStyle/>
          <a:p>
            <a:r>
              <a:rPr lang="en-US" dirty="0" smtClean="0">
                <a:solidFill>
                  <a:schemeClr val="tx1"/>
                </a:solidFill>
              </a:rPr>
              <a:t>ABA Model Rule 8.4 – Is it difficult to enforce?</a:t>
            </a:r>
            <a:endParaRPr lang="en-US" dirty="0">
              <a:solidFill>
                <a:schemeClr val="tx1"/>
              </a:solidFill>
            </a:endParaRPr>
          </a:p>
        </p:txBody>
      </p:sp>
      <p:sp>
        <p:nvSpPr>
          <p:cNvPr id="3" name="Content Placeholder 2"/>
          <p:cNvSpPr>
            <a:spLocks noGrp="1"/>
          </p:cNvSpPr>
          <p:nvPr>
            <p:ph idx="1"/>
          </p:nvPr>
        </p:nvSpPr>
        <p:spPr>
          <a:xfrm>
            <a:off x="670510" y="2222751"/>
            <a:ext cx="11061302" cy="3880773"/>
          </a:xfrm>
        </p:spPr>
        <p:txBody>
          <a:bodyPr>
            <a:noAutofit/>
          </a:bodyPr>
          <a:lstStyle/>
          <a:p>
            <a:r>
              <a:rPr lang="en-US" sz="2400" dirty="0" smtClean="0"/>
              <a:t>Lawyer McGrath sent two ex parte communications to judge disparaging the opposing party on the basis of national origin and immigration status.  </a:t>
            </a:r>
            <a:r>
              <a:rPr lang="en-US" sz="2400" i="1" dirty="0" smtClean="0"/>
              <a:t>In re Disciplinary Proceedings against McGrath</a:t>
            </a:r>
            <a:r>
              <a:rPr lang="en-US" sz="2400" dirty="0" smtClean="0"/>
              <a:t>, 280 P.3d 1091 [Wash. 2012].</a:t>
            </a:r>
          </a:p>
          <a:p>
            <a:pPr lvl="1"/>
            <a:r>
              <a:rPr lang="en-US" sz="2400" dirty="0"/>
              <a:t>By communicating or attempting to communicate ex parte on one or more occasions with Bankruptcy Court Judge </a:t>
            </a:r>
            <a:r>
              <a:rPr lang="en-US" sz="2400" dirty="0" smtClean="0"/>
              <a:t>without </a:t>
            </a:r>
            <a:r>
              <a:rPr lang="en-US" sz="2400" dirty="0"/>
              <a:t>authorization to do so by law or court order, </a:t>
            </a:r>
            <a:r>
              <a:rPr lang="en-US" sz="2400" dirty="0" smtClean="0"/>
              <a:t>McGrath </a:t>
            </a:r>
            <a:r>
              <a:rPr lang="en-US" sz="2400" dirty="0"/>
              <a:t>violated </a:t>
            </a:r>
            <a:r>
              <a:rPr lang="en-US" sz="2400" dirty="0" smtClean="0"/>
              <a:t>MRPC </a:t>
            </a:r>
            <a:r>
              <a:rPr lang="en-US" sz="2400" dirty="0"/>
              <a:t>3.5(b) (Impartiality and Decorum of the Tribunal), </a:t>
            </a:r>
            <a:r>
              <a:rPr lang="en-US" sz="2400" dirty="0" smtClean="0"/>
              <a:t>MRPC </a:t>
            </a:r>
            <a:r>
              <a:rPr lang="en-US" sz="2400" dirty="0"/>
              <a:t>8.4(a) (Prohibiting Violation or Attempted Violation of the RPC), and/or </a:t>
            </a:r>
            <a:r>
              <a:rPr lang="en-US" sz="2400" dirty="0" smtClean="0"/>
              <a:t>MRPC </a:t>
            </a:r>
            <a:r>
              <a:rPr lang="en-US" sz="2400" dirty="0"/>
              <a:t>8.4(d</a:t>
            </a:r>
            <a:r>
              <a:rPr lang="en-US" sz="2400" dirty="0" smtClean="0"/>
              <a:t>).</a:t>
            </a:r>
          </a:p>
          <a:p>
            <a:pPr lvl="1"/>
            <a:r>
              <a:rPr lang="en-US" sz="2400" dirty="0" smtClean="0"/>
              <a:t>Pattern of misconduct led to disbarment.</a:t>
            </a:r>
          </a:p>
        </p:txBody>
      </p:sp>
    </p:spTree>
    <p:extLst>
      <p:ext uri="{BB962C8B-B14F-4D97-AF65-F5344CB8AC3E}">
        <p14:creationId xmlns:p14="http://schemas.microsoft.com/office/powerpoint/2010/main" val="269209780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77332" y="213813"/>
            <a:ext cx="11317443" cy="1320800"/>
          </a:xfrm>
        </p:spPr>
        <p:txBody>
          <a:bodyPr/>
          <a:lstStyle/>
          <a:p>
            <a:r>
              <a:rPr lang="en-US" dirty="0" smtClean="0">
                <a:solidFill>
                  <a:schemeClr val="tx1"/>
                </a:solidFill>
              </a:rPr>
              <a:t>ABA Model Rule 8.4 – Is it difficult to enforce? (contd.)</a:t>
            </a:r>
            <a:endParaRPr lang="en-US" dirty="0">
              <a:solidFill>
                <a:schemeClr val="tx1"/>
              </a:solidFill>
            </a:endParaRPr>
          </a:p>
        </p:txBody>
      </p:sp>
      <p:sp>
        <p:nvSpPr>
          <p:cNvPr id="3" name="Content Placeholder 2"/>
          <p:cNvSpPr>
            <a:spLocks noGrp="1"/>
          </p:cNvSpPr>
          <p:nvPr>
            <p:ph idx="1"/>
          </p:nvPr>
        </p:nvSpPr>
        <p:spPr>
          <a:xfrm>
            <a:off x="634651" y="2354233"/>
            <a:ext cx="11061302" cy="3880773"/>
          </a:xfrm>
        </p:spPr>
        <p:txBody>
          <a:bodyPr>
            <a:noAutofit/>
          </a:bodyPr>
          <a:lstStyle/>
          <a:p>
            <a:r>
              <a:rPr lang="en-US" sz="2400" dirty="0" smtClean="0"/>
              <a:t>Lawyer Williams made anti-Semitic remarks to opposing counsel at deposition; rules violated because Williams went beyond right to represent his clients vigorously, aggressively, and zealously.  </a:t>
            </a:r>
            <a:r>
              <a:rPr lang="en-US" sz="2400" i="1" dirty="0" smtClean="0"/>
              <a:t>In </a:t>
            </a:r>
            <a:r>
              <a:rPr lang="en-US" sz="2400" i="1" dirty="0"/>
              <a:t>re Williams</a:t>
            </a:r>
            <a:r>
              <a:rPr lang="en-US" sz="2400" dirty="0"/>
              <a:t>, 414 N.W.2d 394 (Minn. 1987</a:t>
            </a:r>
            <a:r>
              <a:rPr lang="en-US" sz="2400" dirty="0" smtClean="0"/>
              <a:t>).</a:t>
            </a:r>
          </a:p>
          <a:p>
            <a:pPr lvl="1"/>
            <a:r>
              <a:rPr lang="en-US" sz="2400" dirty="0" smtClean="0"/>
              <a:t>Minnesota Rules of Professional Conduct - 3.5(h), 4.4, and 8.4(d) were found violated among other rules.  [8.4(d) in Minnesota is the same as the MRPC 8.4(d)].</a:t>
            </a:r>
          </a:p>
          <a:p>
            <a:pPr lvl="1"/>
            <a:r>
              <a:rPr lang="en-US" sz="2400" dirty="0" smtClean="0"/>
              <a:t>Public reprimand and 6 months suspension.</a:t>
            </a:r>
          </a:p>
        </p:txBody>
      </p:sp>
    </p:spTree>
    <p:extLst>
      <p:ext uri="{BB962C8B-B14F-4D97-AF65-F5344CB8AC3E}">
        <p14:creationId xmlns:p14="http://schemas.microsoft.com/office/powerpoint/2010/main" val="115280376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213813"/>
            <a:ext cx="11323419" cy="1320800"/>
          </a:xfrm>
        </p:spPr>
        <p:txBody>
          <a:bodyPr/>
          <a:lstStyle/>
          <a:p>
            <a:r>
              <a:rPr lang="en-US" dirty="0" smtClean="0">
                <a:solidFill>
                  <a:schemeClr val="tx1"/>
                </a:solidFill>
              </a:rPr>
              <a:t>ABA Model Rule 8.4 – Is it difficult to enforce? (contd.)</a:t>
            </a:r>
            <a:endParaRPr lang="en-US" dirty="0">
              <a:solidFill>
                <a:schemeClr val="tx1"/>
              </a:solidFill>
            </a:endParaRPr>
          </a:p>
        </p:txBody>
      </p:sp>
      <p:sp>
        <p:nvSpPr>
          <p:cNvPr id="3" name="Content Placeholder 2"/>
          <p:cNvSpPr>
            <a:spLocks noGrp="1"/>
          </p:cNvSpPr>
          <p:nvPr>
            <p:ph idx="1"/>
          </p:nvPr>
        </p:nvSpPr>
        <p:spPr>
          <a:xfrm>
            <a:off x="670510" y="2581341"/>
            <a:ext cx="11061302" cy="3880773"/>
          </a:xfrm>
        </p:spPr>
        <p:txBody>
          <a:bodyPr>
            <a:noAutofit/>
          </a:bodyPr>
          <a:lstStyle/>
          <a:p>
            <a:r>
              <a:rPr lang="en-US" sz="2400" dirty="0" smtClean="0"/>
              <a:t>Lawyer accused prosecutor of hiding true identity as granddaughter of former Dominican Republic dictator Rafael Tujillo; filing motion with “false statement and unnecessary and offensive references to ancestry.” </a:t>
            </a:r>
            <a:r>
              <a:rPr lang="en-US" sz="2400" i="1" dirty="0"/>
              <a:t>United States v. </a:t>
            </a:r>
            <a:r>
              <a:rPr lang="en-US" sz="2400" i="1" dirty="0" smtClean="0"/>
              <a:t>Kouri-Perez et al.</a:t>
            </a:r>
            <a:r>
              <a:rPr lang="en-US" sz="2400" dirty="0" smtClean="0"/>
              <a:t>, </a:t>
            </a:r>
            <a:r>
              <a:rPr lang="en-US" sz="2400" dirty="0"/>
              <a:t>8 F. Supp. 2d 133 (D.P.R. 1998</a:t>
            </a:r>
            <a:r>
              <a:rPr lang="en-US" sz="2400" dirty="0" smtClean="0"/>
              <a:t>).</a:t>
            </a:r>
          </a:p>
          <a:p>
            <a:pPr lvl="1"/>
            <a:r>
              <a:rPr lang="en-US" sz="2400" dirty="0" smtClean="0"/>
              <a:t>MRPC 3.5(c) and 8.4(d) were found violated among other rules.</a:t>
            </a:r>
          </a:p>
          <a:p>
            <a:pPr lvl="1"/>
            <a:r>
              <a:rPr lang="en-US" sz="2400" dirty="0" smtClean="0"/>
              <a:t>Monetary sanctions.</a:t>
            </a:r>
          </a:p>
        </p:txBody>
      </p:sp>
    </p:spTree>
    <p:extLst>
      <p:ext uri="{BB962C8B-B14F-4D97-AF65-F5344CB8AC3E}">
        <p14:creationId xmlns:p14="http://schemas.microsoft.com/office/powerpoint/2010/main" val="30187619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1060954" cy="1325563"/>
          </a:xfrm>
        </p:spPr>
        <p:txBody>
          <a:bodyPr>
            <a:normAutofit/>
          </a:bodyPr>
          <a:lstStyle/>
          <a:p>
            <a:r>
              <a:rPr lang="en-US" sz="4000" dirty="0" smtClean="0">
                <a:solidFill>
                  <a:schemeClr val="tx1"/>
                </a:solidFill>
              </a:rPr>
              <a:t>Some States have Adopted Anti-discrimination / Anti-harassment Rules</a:t>
            </a:r>
            <a:endParaRPr lang="en-US" sz="4000" dirty="0">
              <a:solidFill>
                <a:schemeClr val="tx1"/>
              </a:solidFill>
            </a:endParaRPr>
          </a:p>
        </p:txBody>
      </p:sp>
      <p:sp>
        <p:nvSpPr>
          <p:cNvPr id="3" name="Content Placeholder 2"/>
          <p:cNvSpPr>
            <a:spLocks noGrp="1"/>
          </p:cNvSpPr>
          <p:nvPr>
            <p:ph idx="1"/>
          </p:nvPr>
        </p:nvSpPr>
        <p:spPr>
          <a:xfrm>
            <a:off x="677334" y="2160589"/>
            <a:ext cx="11030572" cy="3880773"/>
          </a:xfrm>
        </p:spPr>
        <p:txBody>
          <a:bodyPr/>
          <a:lstStyle/>
          <a:p>
            <a:endParaRPr lang="en-US" dirty="0" smtClean="0"/>
          </a:p>
          <a:p>
            <a:r>
              <a:rPr lang="en-US" sz="2400" dirty="0" smtClean="0"/>
              <a:t>25 jurisdictions have adopted some form of anti-discrimination / anti-harassment black letter rules.</a:t>
            </a:r>
          </a:p>
          <a:p>
            <a:pPr marL="0" indent="0">
              <a:buNone/>
            </a:pPr>
            <a:endParaRPr lang="en-US" sz="2400" dirty="0" smtClean="0"/>
          </a:p>
          <a:p>
            <a:r>
              <a:rPr lang="en-US" sz="2400" dirty="0" smtClean="0"/>
              <a:t>13 jurisdictions of the 25 have adopted the language from the previous Comment 3 of Model Rule 8.4.</a:t>
            </a:r>
            <a:endParaRPr lang="en-US" sz="2400" dirty="0"/>
          </a:p>
        </p:txBody>
      </p:sp>
    </p:spTree>
    <p:extLst>
      <p:ext uri="{BB962C8B-B14F-4D97-AF65-F5344CB8AC3E}">
        <p14:creationId xmlns:p14="http://schemas.microsoft.com/office/powerpoint/2010/main" val="230215840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32301" y="215158"/>
            <a:ext cx="11592357" cy="1320800"/>
          </a:xfrm>
        </p:spPr>
        <p:txBody>
          <a:bodyPr/>
          <a:lstStyle/>
          <a:p>
            <a:r>
              <a:rPr lang="en-US" dirty="0" smtClean="0">
                <a:solidFill>
                  <a:schemeClr val="tx1"/>
                </a:solidFill>
              </a:rPr>
              <a:t>Professional Conduct Rules similar to ABA Model Rule 8.4(g)</a:t>
            </a:r>
            <a:endParaRPr lang="en-US" dirty="0">
              <a:solidFill>
                <a:schemeClr val="tx1"/>
              </a:solidFill>
            </a:endParaRPr>
          </a:p>
        </p:txBody>
      </p:sp>
      <p:sp>
        <p:nvSpPr>
          <p:cNvPr id="3" name="Content Placeholder 2"/>
          <p:cNvSpPr>
            <a:spLocks noGrp="1"/>
          </p:cNvSpPr>
          <p:nvPr>
            <p:ph idx="1"/>
          </p:nvPr>
        </p:nvSpPr>
        <p:spPr>
          <a:xfrm>
            <a:off x="448235" y="1724313"/>
            <a:ext cx="11146118" cy="3880773"/>
          </a:xfrm>
        </p:spPr>
        <p:txBody>
          <a:bodyPr>
            <a:noAutofit/>
          </a:bodyPr>
          <a:lstStyle/>
          <a:p>
            <a:pPr marL="0" indent="0">
              <a:buNone/>
            </a:pPr>
            <a:endParaRPr lang="en-US" sz="2400" b="1" dirty="0" smtClean="0"/>
          </a:p>
          <a:p>
            <a:pPr marL="0" indent="0">
              <a:buNone/>
            </a:pPr>
            <a:r>
              <a:rPr lang="en-US" sz="2400" b="1" dirty="0" smtClean="0"/>
              <a:t>California:</a:t>
            </a:r>
            <a:endParaRPr lang="en-US" sz="2400" b="1" dirty="0"/>
          </a:p>
          <a:p>
            <a:pPr marL="0" indent="0">
              <a:buNone/>
            </a:pPr>
            <a:r>
              <a:rPr lang="en-US" sz="2400" dirty="0" smtClean="0"/>
              <a:t>Rule 2-400:</a:t>
            </a:r>
          </a:p>
          <a:p>
            <a:pPr marL="0" indent="0">
              <a:buNone/>
            </a:pPr>
            <a:r>
              <a:rPr lang="en-US" sz="2400" dirty="0" smtClean="0"/>
              <a:t>(B) In the management or operation of a law practice, </a:t>
            </a:r>
            <a:r>
              <a:rPr lang="en-US" sz="2400" b="1" dirty="0" smtClean="0">
                <a:solidFill>
                  <a:srgbClr val="FF0000"/>
                </a:solidFill>
              </a:rPr>
              <a:t>a member shall not unlawfully discriminate or knowingly permit unlawful discrimination on the basis of race , national origin, sex, sexual orientation, religion, age or disability</a:t>
            </a:r>
            <a:r>
              <a:rPr lang="en-US" sz="2400" b="1" dirty="0" smtClean="0"/>
              <a:t> </a:t>
            </a:r>
            <a:r>
              <a:rPr lang="en-US" sz="2400" dirty="0" smtClean="0"/>
              <a:t>in:</a:t>
            </a:r>
          </a:p>
          <a:p>
            <a:pPr marL="0" indent="0">
              <a:buNone/>
            </a:pPr>
            <a:r>
              <a:rPr lang="en-US" sz="2400" dirty="0" smtClean="0"/>
              <a:t>(1) hiring, promoting, discharging, or otherwise determining the conditions of employment of any person; or</a:t>
            </a:r>
          </a:p>
          <a:p>
            <a:pPr marL="0" indent="0">
              <a:buNone/>
            </a:pPr>
            <a:r>
              <a:rPr lang="en-US" sz="2400" dirty="0" smtClean="0"/>
              <a:t>(2) accepting or terminating representation of any client.</a:t>
            </a:r>
          </a:p>
        </p:txBody>
      </p:sp>
    </p:spTree>
    <p:extLst>
      <p:ext uri="{BB962C8B-B14F-4D97-AF65-F5344CB8AC3E}">
        <p14:creationId xmlns:p14="http://schemas.microsoft.com/office/powerpoint/2010/main" val="21542117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What is Implicit Bias?</a:t>
            </a:r>
            <a:endParaRPr lang="en-US" dirty="0">
              <a:solidFill>
                <a:schemeClr val="tx1"/>
              </a:solidFill>
            </a:endParaRPr>
          </a:p>
        </p:txBody>
      </p:sp>
      <p:sp>
        <p:nvSpPr>
          <p:cNvPr id="3" name="Content Placeholder 2"/>
          <p:cNvSpPr>
            <a:spLocks noGrp="1"/>
          </p:cNvSpPr>
          <p:nvPr>
            <p:ph idx="1"/>
          </p:nvPr>
        </p:nvSpPr>
        <p:spPr>
          <a:xfrm>
            <a:off x="677333" y="2160589"/>
            <a:ext cx="10785537" cy="3880773"/>
          </a:xfrm>
        </p:spPr>
        <p:txBody>
          <a:bodyPr/>
          <a:lstStyle/>
          <a:p>
            <a:r>
              <a:rPr lang="en-US" sz="2400" dirty="0" smtClean="0"/>
              <a:t>Attitudes or stereotypes that affect our understanding, actions, and decisions in an </a:t>
            </a:r>
            <a:r>
              <a:rPr lang="en-US" sz="2400" b="1" dirty="0" smtClean="0"/>
              <a:t>unconscious</a:t>
            </a:r>
            <a:r>
              <a:rPr lang="en-US" sz="2400" dirty="0" smtClean="0"/>
              <a:t> manner.</a:t>
            </a:r>
          </a:p>
          <a:p>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9890" y="3446309"/>
            <a:ext cx="5103522" cy="2619808"/>
          </a:xfrm>
          <a:prstGeom prst="rect">
            <a:avLst/>
          </a:prstGeom>
        </p:spPr>
      </p:pic>
    </p:spTree>
    <p:extLst>
      <p:ext uri="{BB962C8B-B14F-4D97-AF65-F5344CB8AC3E}">
        <p14:creationId xmlns:p14="http://schemas.microsoft.com/office/powerpoint/2010/main" val="413257733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47454" y="239064"/>
            <a:ext cx="11138146" cy="1320800"/>
          </a:xfrm>
        </p:spPr>
        <p:txBody>
          <a:bodyPr/>
          <a:lstStyle/>
          <a:p>
            <a:r>
              <a:rPr lang="en-US" dirty="0" smtClean="0">
                <a:solidFill>
                  <a:schemeClr val="tx1"/>
                </a:solidFill>
              </a:rPr>
              <a:t>Professional Conduct Rules similar to ABA Model Rule 8.4(g)</a:t>
            </a:r>
            <a:endParaRPr lang="en-US" dirty="0">
              <a:solidFill>
                <a:schemeClr val="tx1"/>
              </a:solidFill>
            </a:endParaRPr>
          </a:p>
        </p:txBody>
      </p:sp>
      <p:sp>
        <p:nvSpPr>
          <p:cNvPr id="3" name="Content Placeholder 2"/>
          <p:cNvSpPr>
            <a:spLocks noGrp="1"/>
          </p:cNvSpPr>
          <p:nvPr>
            <p:ph idx="1"/>
          </p:nvPr>
        </p:nvSpPr>
        <p:spPr>
          <a:xfrm>
            <a:off x="563783" y="1497208"/>
            <a:ext cx="11490758" cy="3880773"/>
          </a:xfrm>
        </p:spPr>
        <p:txBody>
          <a:bodyPr>
            <a:noAutofit/>
          </a:bodyPr>
          <a:lstStyle/>
          <a:p>
            <a:pPr marL="0" indent="0">
              <a:buNone/>
            </a:pPr>
            <a:endParaRPr lang="en-US" sz="2200" b="1" dirty="0" smtClean="0"/>
          </a:p>
          <a:p>
            <a:pPr marL="0" indent="0">
              <a:buNone/>
            </a:pPr>
            <a:r>
              <a:rPr lang="en-US" sz="2200" b="1" dirty="0" smtClean="0"/>
              <a:t>New York:</a:t>
            </a:r>
            <a:endParaRPr lang="en-US" sz="2200" dirty="0" smtClean="0"/>
          </a:p>
          <a:p>
            <a:pPr marL="0" indent="0">
              <a:buNone/>
            </a:pPr>
            <a:r>
              <a:rPr lang="en-US" sz="2200" dirty="0" smtClean="0"/>
              <a:t>Rule 8.4:</a:t>
            </a:r>
          </a:p>
          <a:p>
            <a:pPr marL="0" indent="0">
              <a:buNone/>
            </a:pPr>
            <a:r>
              <a:rPr lang="en-US" sz="2200" dirty="0" smtClean="0"/>
              <a:t>A lawyer or law firm shall not:</a:t>
            </a:r>
          </a:p>
          <a:p>
            <a:pPr marL="0" indent="0">
              <a:buNone/>
            </a:pPr>
            <a:r>
              <a:rPr lang="en-US" sz="2200" dirty="0"/>
              <a:t>(g) </a:t>
            </a:r>
            <a:r>
              <a:rPr lang="en-US" sz="2200" b="1" dirty="0">
                <a:solidFill>
                  <a:srgbClr val="FF0000"/>
                </a:solidFill>
              </a:rPr>
              <a:t>unlawfully discriminate </a:t>
            </a:r>
            <a:r>
              <a:rPr lang="en-US" sz="2200" dirty="0"/>
              <a:t>in the practice of law, including in hiring, promoting or otherwise determining conditions of employment on the basis of </a:t>
            </a:r>
            <a:r>
              <a:rPr lang="en-US" sz="2200" b="1" dirty="0">
                <a:solidFill>
                  <a:srgbClr val="FF0000"/>
                </a:solidFill>
              </a:rPr>
              <a:t>age, race, creed, color, national origin, sex, disability, marital status or sexual orientation</a:t>
            </a:r>
            <a:r>
              <a:rPr lang="en-US" sz="2200" dirty="0"/>
              <a:t>. Where there is a tribunal with jurisdiction to hear a complaint, if timely brought, other than a Departmental Disciplinary Committee, a complaint based on unlawful discrimination shall be brought before such tribunal in the first instance. A certified copy of a determination by such a tribunal, which has become final and enforceable and as to which the right to judicial or appellate review has been exhausted, finding that the lawyer has engaged in an unlawful discriminatory practice shall constitute prima facie evidence of professional misconduct in a disciplinary </a:t>
            </a:r>
            <a:r>
              <a:rPr lang="en-US" sz="2200" dirty="0" smtClean="0"/>
              <a:t>proceeding.</a:t>
            </a:r>
          </a:p>
        </p:txBody>
      </p:sp>
    </p:spTree>
    <p:extLst>
      <p:ext uri="{BB962C8B-B14F-4D97-AF65-F5344CB8AC3E}">
        <p14:creationId xmlns:p14="http://schemas.microsoft.com/office/powerpoint/2010/main" val="231455772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609600"/>
            <a:ext cx="11090337" cy="1320800"/>
          </a:xfrm>
        </p:spPr>
        <p:txBody>
          <a:bodyPr/>
          <a:lstStyle/>
          <a:p>
            <a:r>
              <a:rPr lang="en-US" dirty="0" smtClean="0">
                <a:solidFill>
                  <a:schemeClr val="tx1"/>
                </a:solidFill>
              </a:rPr>
              <a:t>Professional Conduct Rules similar to ABA Model Rule 8.4(g)</a:t>
            </a:r>
            <a:endParaRPr lang="en-US" dirty="0">
              <a:solidFill>
                <a:schemeClr val="tx1"/>
              </a:solidFill>
            </a:endParaRPr>
          </a:p>
        </p:txBody>
      </p:sp>
      <p:sp>
        <p:nvSpPr>
          <p:cNvPr id="3" name="Content Placeholder 2"/>
          <p:cNvSpPr>
            <a:spLocks noGrp="1"/>
          </p:cNvSpPr>
          <p:nvPr>
            <p:ph idx="1"/>
          </p:nvPr>
        </p:nvSpPr>
        <p:spPr>
          <a:xfrm>
            <a:off x="677333" y="2160589"/>
            <a:ext cx="10940925" cy="4395599"/>
          </a:xfrm>
        </p:spPr>
        <p:txBody>
          <a:bodyPr>
            <a:normAutofit fontScale="92500" lnSpcReduction="20000"/>
          </a:bodyPr>
          <a:lstStyle/>
          <a:p>
            <a:pPr marL="0" indent="0">
              <a:buNone/>
            </a:pPr>
            <a:r>
              <a:rPr lang="en-US" sz="2200" b="1" dirty="0" smtClean="0"/>
              <a:t>Illinois:</a:t>
            </a:r>
          </a:p>
          <a:p>
            <a:pPr marL="0" indent="0">
              <a:buNone/>
            </a:pPr>
            <a:r>
              <a:rPr lang="en-US" sz="2200" dirty="0" smtClean="0"/>
              <a:t>Rule 8.4:</a:t>
            </a:r>
          </a:p>
          <a:p>
            <a:pPr marL="0" indent="0">
              <a:buNone/>
            </a:pPr>
            <a:r>
              <a:rPr lang="en-US" sz="2200" dirty="0" smtClean="0"/>
              <a:t>It is professional misconduct for a lawyer to:</a:t>
            </a:r>
          </a:p>
          <a:p>
            <a:pPr marL="0" indent="0">
              <a:buNone/>
            </a:pPr>
            <a:r>
              <a:rPr lang="en-US" sz="2200" dirty="0" smtClean="0"/>
              <a:t>(j) violate </a:t>
            </a:r>
            <a:r>
              <a:rPr lang="en-US" sz="2200" dirty="0"/>
              <a:t>a federal, state or local statute or ordinance that </a:t>
            </a:r>
            <a:r>
              <a:rPr lang="en-US" sz="2200" b="1" dirty="0">
                <a:solidFill>
                  <a:srgbClr val="FF0000"/>
                </a:solidFill>
              </a:rPr>
              <a:t>prohibits discrimination based on race, sex, religion, national origin, disability, age, sexual orientation or socioeconomic status </a:t>
            </a:r>
            <a:r>
              <a:rPr lang="en-US" sz="2200" dirty="0"/>
              <a:t>by conduct that reflects adversely on the lawyer’s fitness as a lawyer. Whether a discriminatory act reflects adversely on a lawyer’s fitness as a lawyer shall be determined after consideration of all the circumstances, including: the seriousness of the act; whether the lawyer knew that the act was prohibited by statute or ordinance; whether the act was part of a pattern of prohibited conduct; and whether the act was committed in connection with the lawyer’s professional activities. No charge of professional misconduct may be brought pursuant to this paragraph until a court or administrative agency of competent jurisdiction has found that the lawyer has engaged in an unlawful discriminatory act, and the finding of the court or administrative agency has become final and enforceable and any right of judicial review has been exhausted</a:t>
            </a:r>
            <a:r>
              <a:rPr lang="en-US" sz="2200" dirty="0" smtClean="0"/>
              <a:t>.</a:t>
            </a:r>
            <a:endParaRPr lang="en-US" sz="2200" dirty="0"/>
          </a:p>
        </p:txBody>
      </p:sp>
    </p:spTree>
    <p:extLst>
      <p:ext uri="{BB962C8B-B14F-4D97-AF65-F5344CB8AC3E}">
        <p14:creationId xmlns:p14="http://schemas.microsoft.com/office/powerpoint/2010/main" val="15812601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34686"/>
            <a:ext cx="11108266" cy="1320800"/>
          </a:xfrm>
        </p:spPr>
        <p:txBody>
          <a:bodyPr/>
          <a:lstStyle/>
          <a:p>
            <a:r>
              <a:rPr lang="en-US" dirty="0" smtClean="0">
                <a:solidFill>
                  <a:schemeClr val="tx1"/>
                </a:solidFill>
              </a:rPr>
              <a:t>Professional Conduct Rules similar to ABA Model Rule 8.4(g)</a:t>
            </a:r>
            <a:endParaRPr lang="en-US" dirty="0">
              <a:solidFill>
                <a:schemeClr val="tx1"/>
              </a:solidFill>
            </a:endParaRPr>
          </a:p>
        </p:txBody>
      </p:sp>
      <p:sp>
        <p:nvSpPr>
          <p:cNvPr id="3" name="Content Placeholder 2"/>
          <p:cNvSpPr>
            <a:spLocks noGrp="1"/>
          </p:cNvSpPr>
          <p:nvPr>
            <p:ph idx="1"/>
          </p:nvPr>
        </p:nvSpPr>
        <p:spPr>
          <a:xfrm>
            <a:off x="677334" y="1688455"/>
            <a:ext cx="11108266" cy="3880773"/>
          </a:xfrm>
        </p:spPr>
        <p:txBody>
          <a:bodyPr>
            <a:noAutofit/>
          </a:bodyPr>
          <a:lstStyle/>
          <a:p>
            <a:pPr marL="0" indent="0">
              <a:buNone/>
            </a:pPr>
            <a:r>
              <a:rPr lang="en-US" sz="2400" b="1" dirty="0" smtClean="0"/>
              <a:t>District of Columbia:</a:t>
            </a:r>
            <a:endParaRPr lang="en-US" sz="2400" dirty="0" smtClean="0"/>
          </a:p>
          <a:p>
            <a:pPr marL="0" indent="0">
              <a:buNone/>
            </a:pPr>
            <a:r>
              <a:rPr lang="en-US" sz="2400" dirty="0" smtClean="0"/>
              <a:t>Rule 8.4:</a:t>
            </a:r>
          </a:p>
          <a:p>
            <a:pPr marL="0" indent="0">
              <a:buNone/>
            </a:pPr>
            <a:r>
              <a:rPr lang="en-US" sz="2400" dirty="0" smtClean="0"/>
              <a:t>It is a professional misconduct for a lawyer to:</a:t>
            </a:r>
          </a:p>
          <a:p>
            <a:pPr marL="0" indent="0">
              <a:buNone/>
            </a:pPr>
            <a:r>
              <a:rPr lang="en-US" sz="2400" dirty="0" smtClean="0"/>
              <a:t>(</a:t>
            </a:r>
            <a:r>
              <a:rPr lang="en-US" sz="2400" dirty="0"/>
              <a:t>d) Engage in conduct that seriously interferes with the administration of </a:t>
            </a:r>
            <a:r>
              <a:rPr lang="en-US" sz="2400" dirty="0" smtClean="0"/>
              <a:t>justice.</a:t>
            </a:r>
          </a:p>
          <a:p>
            <a:pPr marL="0" indent="0">
              <a:buNone/>
            </a:pPr>
            <a:r>
              <a:rPr lang="en-US" sz="2400" dirty="0" smtClean="0"/>
              <a:t>Comment:</a:t>
            </a:r>
          </a:p>
          <a:p>
            <a:pPr marL="0" indent="0">
              <a:buNone/>
            </a:pPr>
            <a:r>
              <a:rPr lang="en-US" sz="2400" dirty="0"/>
              <a:t>[3] A lawyer violates paragraph (d) by </a:t>
            </a:r>
            <a:r>
              <a:rPr lang="en-US" sz="2400" b="1" dirty="0">
                <a:solidFill>
                  <a:srgbClr val="FF0000"/>
                </a:solidFill>
              </a:rPr>
              <a:t>offensive, abusive, or harassing conduct</a:t>
            </a:r>
            <a:r>
              <a:rPr lang="en-US" sz="2400" dirty="0"/>
              <a:t> that seriously interferes with the administration of justice. Such conduct may include </a:t>
            </a:r>
            <a:r>
              <a:rPr lang="en-US" sz="2400" b="1" dirty="0">
                <a:solidFill>
                  <a:srgbClr val="FF0000"/>
                </a:solidFill>
              </a:rPr>
              <a:t>words or actions that manifest bias or prejudice based upon race, sex, religion, national origin, disability, age, sexual orientation, or socioeconomic status</a:t>
            </a:r>
            <a:r>
              <a:rPr lang="en-US" sz="2400" dirty="0"/>
              <a:t>.</a:t>
            </a:r>
            <a:endParaRPr lang="en-US" sz="2400" dirty="0" smtClean="0"/>
          </a:p>
          <a:p>
            <a:pPr marL="0" indent="0">
              <a:buNone/>
            </a:pPr>
            <a:endParaRPr lang="en-US" sz="2400" dirty="0" smtClean="0"/>
          </a:p>
        </p:txBody>
      </p:sp>
    </p:spTree>
    <p:extLst>
      <p:ext uri="{BB962C8B-B14F-4D97-AF65-F5344CB8AC3E}">
        <p14:creationId xmlns:p14="http://schemas.microsoft.com/office/powerpoint/2010/main" val="53742694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Economic Impact</a:t>
            </a:r>
            <a:endParaRPr lang="en-US" dirty="0">
              <a:solidFill>
                <a:schemeClr val="tx1"/>
              </a:solidFill>
            </a:endParaRPr>
          </a:p>
        </p:txBody>
      </p:sp>
      <p:sp>
        <p:nvSpPr>
          <p:cNvPr id="3" name="Content Placeholder 2"/>
          <p:cNvSpPr>
            <a:spLocks noGrp="1"/>
          </p:cNvSpPr>
          <p:nvPr>
            <p:ph idx="1"/>
          </p:nvPr>
        </p:nvSpPr>
        <p:spPr>
          <a:xfrm>
            <a:off x="396443" y="1694428"/>
            <a:ext cx="11425019" cy="3880773"/>
          </a:xfrm>
        </p:spPr>
        <p:txBody>
          <a:bodyPr>
            <a:noAutofit/>
          </a:bodyPr>
          <a:lstStyle/>
          <a:p>
            <a:pPr fontAlgn="base"/>
            <a:r>
              <a:rPr lang="en-US" sz="2000" dirty="0"/>
              <a:t>A 2014 report conducted by Right Profile and JD Match concluded </a:t>
            </a:r>
            <a:r>
              <a:rPr lang="en-US" sz="2000" dirty="0" smtClean="0"/>
              <a:t>the following:</a:t>
            </a:r>
          </a:p>
          <a:p>
            <a:pPr lvl="1" fontAlgn="base"/>
            <a:r>
              <a:rPr lang="en-US" sz="2000" dirty="0" smtClean="0"/>
              <a:t>When </a:t>
            </a:r>
            <a:r>
              <a:rPr lang="en-US" sz="2000" dirty="0"/>
              <a:t>an attorney leaves a firm, the cost to the firm ranges from </a:t>
            </a:r>
            <a:r>
              <a:rPr lang="en-US" sz="2000" b="1" dirty="0">
                <a:solidFill>
                  <a:srgbClr val="FF0000"/>
                </a:solidFill>
              </a:rPr>
              <a:t>$400,000 </a:t>
            </a:r>
            <a:r>
              <a:rPr lang="en-US" sz="2000" dirty="0"/>
              <a:t>to </a:t>
            </a:r>
            <a:r>
              <a:rPr lang="en-US" sz="2000" b="1" dirty="0">
                <a:solidFill>
                  <a:srgbClr val="FF0000"/>
                </a:solidFill>
              </a:rPr>
              <a:t>more than $800,000 </a:t>
            </a:r>
            <a:r>
              <a:rPr lang="en-US" sz="2000" dirty="0"/>
              <a:t>(for experienced attorneys). </a:t>
            </a:r>
            <a:endParaRPr lang="en-US" sz="2000" dirty="0" smtClean="0"/>
          </a:p>
          <a:p>
            <a:pPr lvl="1" fontAlgn="base"/>
            <a:r>
              <a:rPr lang="en-US" sz="2000" b="1" dirty="0" smtClean="0">
                <a:solidFill>
                  <a:srgbClr val="FF0000"/>
                </a:solidFill>
              </a:rPr>
              <a:t>Turnover </a:t>
            </a:r>
            <a:r>
              <a:rPr lang="en-US" sz="2000" b="1" dirty="0">
                <a:solidFill>
                  <a:srgbClr val="FF0000"/>
                </a:solidFill>
              </a:rPr>
              <a:t>costs </a:t>
            </a:r>
            <a:r>
              <a:rPr lang="en-US" sz="2000" dirty="0"/>
              <a:t>the legal industry roughly </a:t>
            </a:r>
            <a:r>
              <a:rPr lang="en-US" sz="2000" b="1" dirty="0">
                <a:solidFill>
                  <a:srgbClr val="FF0000"/>
                </a:solidFill>
              </a:rPr>
              <a:t>$9.1 billion annually </a:t>
            </a:r>
            <a:r>
              <a:rPr lang="en-US" sz="2000" dirty="0"/>
              <a:t>in just the 400 largest firms in the U.S. </a:t>
            </a:r>
            <a:endParaRPr lang="en-US" sz="2000" dirty="0" smtClean="0"/>
          </a:p>
          <a:p>
            <a:pPr fontAlgn="base"/>
            <a:endParaRPr lang="en-US" sz="2000" dirty="0"/>
          </a:p>
          <a:p>
            <a:pPr fontAlgn="base"/>
            <a:r>
              <a:rPr lang="en-US" sz="2000" dirty="0" smtClean="0"/>
              <a:t>The </a:t>
            </a:r>
            <a:r>
              <a:rPr lang="en-US" sz="2000" dirty="0"/>
              <a:t>cost of replacing a female lawyer is higher than the cost of replacing a male counterpart. The range varied based on the practice group the attorney belonged to, but the differential is about 10 percent for junior and senior associates and 20 percent for partners</a:t>
            </a:r>
            <a:r>
              <a:rPr lang="en-US" sz="2000" dirty="0" smtClean="0"/>
              <a:t>. </a:t>
            </a:r>
            <a:r>
              <a:rPr lang="en-US" sz="2000" dirty="0"/>
              <a:t>(Source: P. Cecchi Dimeglio (2017), What it </a:t>
            </a:r>
            <a:r>
              <a:rPr lang="en-US" sz="2000" dirty="0" smtClean="0"/>
              <a:t>Costs When Talent Walks Out Your Door). </a:t>
            </a:r>
            <a:endParaRPr lang="en-US" sz="2000" dirty="0"/>
          </a:p>
          <a:p>
            <a:pPr fontAlgn="base"/>
            <a:r>
              <a:rPr lang="en-US" sz="2000" dirty="0" smtClean="0"/>
              <a:t>The </a:t>
            </a:r>
            <a:r>
              <a:rPr lang="en-US" sz="2000" dirty="0"/>
              <a:t>time required for replacing a male lawyer ranges from six to 11 months. Replacing a female lawyer requires seven to 14 months</a:t>
            </a:r>
            <a:r>
              <a:rPr lang="en-US" sz="2000" dirty="0" smtClean="0"/>
              <a:t>. </a:t>
            </a:r>
            <a:r>
              <a:rPr lang="en-US" sz="2000" dirty="0"/>
              <a:t>(Source: P. Cecchi Dimeglio (2017), What it Costs When Talent Walks Out Your Door).</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9652" y="111470"/>
            <a:ext cx="1579218" cy="1579218"/>
          </a:xfrm>
          <a:prstGeom prst="rect">
            <a:avLst/>
          </a:prstGeom>
        </p:spPr>
      </p:pic>
    </p:spTree>
    <p:extLst>
      <p:ext uri="{BB962C8B-B14F-4D97-AF65-F5344CB8AC3E}">
        <p14:creationId xmlns:p14="http://schemas.microsoft.com/office/powerpoint/2010/main" val="68051514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Economic </a:t>
            </a:r>
            <a:r>
              <a:rPr lang="en-US" dirty="0" smtClean="0">
                <a:solidFill>
                  <a:schemeClr val="tx1"/>
                </a:solidFill>
              </a:rPr>
              <a:t>Impact</a:t>
            </a:r>
            <a:endParaRPr lang="en-US" dirty="0">
              <a:solidFill>
                <a:schemeClr val="tx1"/>
              </a:solidFill>
            </a:endParaRPr>
          </a:p>
        </p:txBody>
      </p:sp>
      <p:sp>
        <p:nvSpPr>
          <p:cNvPr id="3" name="Content Placeholder 2"/>
          <p:cNvSpPr>
            <a:spLocks noGrp="1"/>
          </p:cNvSpPr>
          <p:nvPr>
            <p:ph idx="1"/>
          </p:nvPr>
        </p:nvSpPr>
        <p:spPr>
          <a:xfrm>
            <a:off x="838200" y="1825625"/>
            <a:ext cx="10845800" cy="4351338"/>
          </a:xfrm>
        </p:spPr>
        <p:txBody>
          <a:bodyPr>
            <a:noAutofit/>
          </a:bodyPr>
          <a:lstStyle/>
          <a:p>
            <a:pPr fontAlgn="base"/>
            <a:endParaRPr lang="en-US" sz="2400" dirty="0" smtClean="0"/>
          </a:p>
          <a:p>
            <a:pPr fontAlgn="base"/>
            <a:r>
              <a:rPr lang="en-US" sz="2400" dirty="0" smtClean="0"/>
              <a:t>A </a:t>
            </a:r>
            <a:r>
              <a:rPr lang="en-US" sz="2400" dirty="0"/>
              <a:t>2014 report conducted by Right Profile and JD Match concluded </a:t>
            </a:r>
            <a:r>
              <a:rPr lang="en-US" sz="2400" dirty="0" smtClean="0"/>
              <a:t>that:</a:t>
            </a:r>
            <a:endParaRPr lang="en-US" sz="2400" dirty="0"/>
          </a:p>
          <a:p>
            <a:pPr lvl="1" fontAlgn="base"/>
            <a:r>
              <a:rPr lang="en-US" sz="2400" dirty="0"/>
              <a:t>$250,000 </a:t>
            </a:r>
            <a:r>
              <a:rPr lang="en-US" sz="2400" dirty="0" smtClean="0"/>
              <a:t>– is the cost </a:t>
            </a:r>
            <a:r>
              <a:rPr lang="en-US" sz="2400" dirty="0"/>
              <a:t>to recruit one 1st year associate</a:t>
            </a:r>
          </a:p>
          <a:p>
            <a:pPr lvl="1" fontAlgn="base"/>
            <a:r>
              <a:rPr lang="en-US" sz="2400" dirty="0"/>
              <a:t>$400,000 </a:t>
            </a:r>
            <a:r>
              <a:rPr lang="en-US" sz="2400" dirty="0" smtClean="0"/>
              <a:t>– is the cost </a:t>
            </a:r>
            <a:r>
              <a:rPr lang="en-US" sz="2400" dirty="0"/>
              <a:t>to firm when associate leaves</a:t>
            </a:r>
          </a:p>
          <a:p>
            <a:pPr lvl="1" fontAlgn="base"/>
            <a:r>
              <a:rPr lang="en-US" sz="2400" dirty="0"/>
              <a:t>17% annual attorney attrition rate for law firms</a:t>
            </a:r>
          </a:p>
          <a:p>
            <a:pPr lvl="1" fontAlgn="base"/>
            <a:r>
              <a:rPr lang="en-US" sz="2400" dirty="0"/>
              <a:t>46% entry-level associates leave law firm within 3 years</a:t>
            </a:r>
          </a:p>
          <a:p>
            <a:pPr lvl="1" fontAlgn="base"/>
            <a:r>
              <a:rPr lang="en-US" sz="2400" dirty="0"/>
              <a:t>81% entry-level associates leave law firm within 5 </a:t>
            </a:r>
            <a:r>
              <a:rPr lang="en-US" sz="2400" dirty="0" smtClean="0"/>
              <a:t>years</a:t>
            </a:r>
            <a:endParaRPr lang="en-US" sz="24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55438" y="284506"/>
            <a:ext cx="989124" cy="1754048"/>
          </a:xfrm>
          <a:prstGeom prst="rect">
            <a:avLst/>
          </a:prstGeom>
        </p:spPr>
      </p:pic>
    </p:spTree>
    <p:extLst>
      <p:ext uri="{BB962C8B-B14F-4D97-AF65-F5344CB8AC3E}">
        <p14:creationId xmlns:p14="http://schemas.microsoft.com/office/powerpoint/2010/main" val="52202754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Negative Impact in the Workplace</a:t>
            </a:r>
            <a:endParaRPr lang="en-US" dirty="0">
              <a:solidFill>
                <a:schemeClr val="tx1"/>
              </a:solidFill>
            </a:endParaRPr>
          </a:p>
        </p:txBody>
      </p:sp>
      <p:sp>
        <p:nvSpPr>
          <p:cNvPr id="3" name="Content Placeholder 2"/>
          <p:cNvSpPr>
            <a:spLocks noGrp="1"/>
          </p:cNvSpPr>
          <p:nvPr>
            <p:ph idx="1"/>
          </p:nvPr>
        </p:nvSpPr>
        <p:spPr>
          <a:xfrm>
            <a:off x="677333" y="1401581"/>
            <a:ext cx="11042525" cy="3880773"/>
          </a:xfrm>
        </p:spPr>
        <p:txBody>
          <a:bodyPr>
            <a:normAutofit/>
          </a:bodyPr>
          <a:lstStyle/>
          <a:p>
            <a:endParaRPr lang="en-US" sz="2400" dirty="0" smtClean="0"/>
          </a:p>
          <a:p>
            <a:r>
              <a:rPr lang="en-US" sz="2400" dirty="0" smtClean="0"/>
              <a:t>Resumes </a:t>
            </a:r>
            <a:r>
              <a:rPr lang="en-US" sz="2400" dirty="0"/>
              <a:t>with Caucasian-sounding names were about 50% more likely to receive callbacks for interviews than were resumes with </a:t>
            </a:r>
            <a:r>
              <a:rPr lang="en-US" sz="2400" dirty="0" smtClean="0"/>
              <a:t>African-American-sounding </a:t>
            </a:r>
            <a:r>
              <a:rPr lang="en-US" sz="2400" dirty="0"/>
              <a:t>names. </a:t>
            </a:r>
            <a:endParaRPr lang="en-US" sz="2400" dirty="0" smtClean="0"/>
          </a:p>
          <a:p>
            <a:pPr marL="0" indent="0">
              <a:buNone/>
            </a:pPr>
            <a:endParaRPr lang="en-US" sz="2400" dirty="0"/>
          </a:p>
          <a:p>
            <a:r>
              <a:rPr lang="en-US" sz="2400" dirty="0" smtClean="0"/>
              <a:t>Women receive more vague feedback and more negative criticism compared with men.</a:t>
            </a: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353" y="4104307"/>
            <a:ext cx="3950447" cy="2637646"/>
          </a:xfrm>
          <a:prstGeom prst="rect">
            <a:avLst/>
          </a:prstGeom>
        </p:spPr>
      </p:pic>
    </p:spTree>
    <p:extLst>
      <p:ext uri="{BB962C8B-B14F-4D97-AF65-F5344CB8AC3E}">
        <p14:creationId xmlns:p14="http://schemas.microsoft.com/office/powerpoint/2010/main" val="416551905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42978" y="425732"/>
            <a:ext cx="10515600" cy="1325563"/>
          </a:xfrm>
        </p:spPr>
        <p:txBody>
          <a:bodyPr/>
          <a:lstStyle/>
          <a:p>
            <a:r>
              <a:rPr lang="en-US" dirty="0" smtClean="0">
                <a:solidFill>
                  <a:schemeClr val="tx1"/>
                </a:solidFill>
              </a:rPr>
              <a:t>Vague and/or Negative Feedback</a:t>
            </a:r>
            <a:endParaRPr lang="en-US" dirty="0">
              <a:solidFill>
                <a:schemeClr val="tx1"/>
              </a:solidFill>
            </a:endParaRPr>
          </a:p>
        </p:txBody>
      </p:sp>
      <p:sp>
        <p:nvSpPr>
          <p:cNvPr id="3" name="Content Placeholder 2"/>
          <p:cNvSpPr>
            <a:spLocks noGrp="1"/>
          </p:cNvSpPr>
          <p:nvPr>
            <p:ph idx="1"/>
          </p:nvPr>
        </p:nvSpPr>
        <p:spPr>
          <a:xfrm>
            <a:off x="4328431" y="1682193"/>
            <a:ext cx="7134443" cy="4351338"/>
          </a:xfrm>
        </p:spPr>
        <p:txBody>
          <a:bodyPr>
            <a:normAutofit/>
          </a:bodyPr>
          <a:lstStyle/>
          <a:p>
            <a:r>
              <a:rPr lang="en-US" sz="2400" dirty="0"/>
              <a:t>In a report for Fortune.com, </a:t>
            </a:r>
            <a:r>
              <a:rPr lang="en-US" sz="2400" dirty="0" smtClean="0"/>
              <a:t>248 </a:t>
            </a:r>
            <a:r>
              <a:rPr lang="en-US" sz="2400" dirty="0"/>
              <a:t>performance reviews </a:t>
            </a:r>
            <a:r>
              <a:rPr lang="en-US" sz="2400" dirty="0" smtClean="0"/>
              <a:t>were collected from </a:t>
            </a:r>
            <a:r>
              <a:rPr lang="en-US" sz="2400" dirty="0"/>
              <a:t>28 companies from large technology corporations to small startups. </a:t>
            </a:r>
            <a:endParaRPr lang="en-US" sz="2400" dirty="0" smtClean="0"/>
          </a:p>
          <a:p>
            <a:endParaRPr lang="en-US" sz="2400" dirty="0"/>
          </a:p>
          <a:p>
            <a:r>
              <a:rPr lang="en-US" sz="2400" dirty="0" smtClean="0"/>
              <a:t>The </a:t>
            </a:r>
            <a:r>
              <a:rPr lang="en-US" sz="2400" dirty="0"/>
              <a:t>reviews came from 180 male and female managers.</a:t>
            </a:r>
          </a:p>
        </p:txBody>
      </p:sp>
      <p:sp>
        <p:nvSpPr>
          <p:cNvPr id="4" name="TextBox 3"/>
          <p:cNvSpPr txBox="1"/>
          <p:nvPr/>
        </p:nvSpPr>
        <p:spPr>
          <a:xfrm>
            <a:off x="310551" y="6176963"/>
            <a:ext cx="11369615" cy="246221"/>
          </a:xfrm>
          <a:prstGeom prst="rect">
            <a:avLst/>
          </a:prstGeom>
          <a:noFill/>
        </p:spPr>
        <p:txBody>
          <a:bodyPr wrap="square" rtlCol="0">
            <a:spAutoFit/>
          </a:bodyPr>
          <a:lstStyle/>
          <a:p>
            <a:r>
              <a:rPr lang="en-US" sz="1000" dirty="0"/>
              <a:t>Source: https://www.fastcompany.com/3034895/strong-female-lead/the-one-word-men-never-see-in-their-performance-reviews</a:t>
            </a: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32434" r="24502"/>
          <a:stretch/>
        </p:blipFill>
        <p:spPr>
          <a:xfrm>
            <a:off x="502029" y="1452287"/>
            <a:ext cx="3209359" cy="3763549"/>
          </a:xfrm>
          <a:prstGeom prst="rect">
            <a:avLst/>
          </a:prstGeom>
        </p:spPr>
      </p:pic>
    </p:spTree>
    <p:extLst>
      <p:ext uri="{BB962C8B-B14F-4D97-AF65-F5344CB8AC3E}">
        <p14:creationId xmlns:p14="http://schemas.microsoft.com/office/powerpoint/2010/main" val="318901242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39148" y="119530"/>
            <a:ext cx="7684664" cy="6387724"/>
          </a:xfrm>
          <a:prstGeom prst="rect">
            <a:avLst/>
          </a:prstGeom>
        </p:spPr>
      </p:pic>
      <p:sp>
        <p:nvSpPr>
          <p:cNvPr id="5" name="TextBox 4"/>
          <p:cNvSpPr txBox="1"/>
          <p:nvPr/>
        </p:nvSpPr>
        <p:spPr>
          <a:xfrm>
            <a:off x="586602" y="2001327"/>
            <a:ext cx="3507726" cy="2800767"/>
          </a:xfrm>
          <a:prstGeom prst="rect">
            <a:avLst/>
          </a:prstGeom>
          <a:noFill/>
        </p:spPr>
        <p:txBody>
          <a:bodyPr wrap="square" rtlCol="0">
            <a:spAutoFit/>
          </a:bodyPr>
          <a:lstStyle/>
          <a:p>
            <a:r>
              <a:rPr lang="en-US" sz="4400" dirty="0" smtClean="0">
                <a:latin typeface="+mj-lt"/>
                <a:ea typeface="+mj-ea"/>
                <a:cs typeface="+mj-cs"/>
              </a:rPr>
              <a:t>Vague and/or Negative </a:t>
            </a:r>
            <a:r>
              <a:rPr lang="en-US" sz="4400" dirty="0">
                <a:latin typeface="+mj-lt"/>
                <a:ea typeface="+mj-ea"/>
                <a:cs typeface="+mj-cs"/>
              </a:rPr>
              <a:t>Feedback</a:t>
            </a:r>
          </a:p>
        </p:txBody>
      </p:sp>
      <p:sp>
        <p:nvSpPr>
          <p:cNvPr id="6" name="TextBox 5"/>
          <p:cNvSpPr txBox="1"/>
          <p:nvPr/>
        </p:nvSpPr>
        <p:spPr>
          <a:xfrm>
            <a:off x="310551" y="6176963"/>
            <a:ext cx="11369615" cy="246221"/>
          </a:xfrm>
          <a:prstGeom prst="rect">
            <a:avLst/>
          </a:prstGeom>
          <a:noFill/>
        </p:spPr>
        <p:txBody>
          <a:bodyPr wrap="square" rtlCol="0">
            <a:spAutoFit/>
          </a:bodyPr>
          <a:lstStyle/>
          <a:p>
            <a:r>
              <a:rPr lang="en-US" sz="1000" dirty="0"/>
              <a:t>Source: https://www.fastcompany.com/3034895/strong-female-lead/the-one-word-men-never-see-in-their-performance-reviews</a:t>
            </a:r>
          </a:p>
        </p:txBody>
      </p:sp>
    </p:spTree>
    <p:extLst>
      <p:ext uri="{BB962C8B-B14F-4D97-AF65-F5344CB8AC3E}">
        <p14:creationId xmlns:p14="http://schemas.microsoft.com/office/powerpoint/2010/main" val="275645494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74924"/>
            <a:ext cx="8596668" cy="1320800"/>
          </a:xfrm>
        </p:spPr>
        <p:txBody>
          <a:bodyPr/>
          <a:lstStyle/>
          <a:p>
            <a:r>
              <a:rPr lang="en-US" dirty="0">
                <a:solidFill>
                  <a:schemeClr val="tx1"/>
                </a:solidFill>
              </a:rPr>
              <a:t>Gender </a:t>
            </a:r>
            <a:r>
              <a:rPr lang="en-US" dirty="0" smtClean="0">
                <a:solidFill>
                  <a:schemeClr val="tx1"/>
                </a:solidFill>
              </a:rPr>
              <a:t>Bias in Performance Reviews</a:t>
            </a:r>
            <a:endParaRPr lang="en-US" dirty="0">
              <a:solidFill>
                <a:schemeClr val="tx1"/>
              </a:solidFill>
            </a:endParaRPr>
          </a:p>
        </p:txBody>
      </p:sp>
      <p:sp>
        <p:nvSpPr>
          <p:cNvPr id="3" name="Content Placeholder 2"/>
          <p:cNvSpPr>
            <a:spLocks noGrp="1"/>
          </p:cNvSpPr>
          <p:nvPr>
            <p:ph idx="1"/>
          </p:nvPr>
        </p:nvSpPr>
        <p:spPr>
          <a:xfrm>
            <a:off x="340659" y="1350682"/>
            <a:ext cx="11181975" cy="4826281"/>
          </a:xfrm>
        </p:spPr>
        <p:txBody>
          <a:bodyPr>
            <a:noAutofit/>
          </a:bodyPr>
          <a:lstStyle/>
          <a:p>
            <a:r>
              <a:rPr lang="en-US" sz="2400" dirty="0"/>
              <a:t>The annual performance review </a:t>
            </a:r>
            <a:r>
              <a:rPr lang="en-US" sz="2400" dirty="0" smtClean="0"/>
              <a:t>has </a:t>
            </a:r>
            <a:r>
              <a:rPr lang="en-US" sz="2400" dirty="0"/>
              <a:t>many strikes against it. </a:t>
            </a:r>
            <a:endParaRPr lang="en-US" sz="2400" dirty="0" smtClean="0"/>
          </a:p>
          <a:p>
            <a:pPr lvl="1"/>
            <a:r>
              <a:rPr lang="en-US" sz="2400" dirty="0" smtClean="0"/>
              <a:t>Harried </a:t>
            </a:r>
            <a:r>
              <a:rPr lang="en-US" sz="2400" dirty="0"/>
              <a:t>managers end up recalling high and low points on the </a:t>
            </a:r>
            <a:r>
              <a:rPr lang="en-US" sz="2400" dirty="0" smtClean="0"/>
              <a:t>fly.</a:t>
            </a:r>
          </a:p>
          <a:p>
            <a:pPr lvl="1"/>
            <a:r>
              <a:rPr lang="en-US" sz="2400" dirty="0"/>
              <a:t>E</a:t>
            </a:r>
            <a:r>
              <a:rPr lang="en-US" sz="2400" dirty="0" smtClean="0"/>
              <a:t>mployees </a:t>
            </a:r>
            <a:r>
              <a:rPr lang="en-US" sz="2400" dirty="0"/>
              <a:t>often get unclear direction.</a:t>
            </a:r>
          </a:p>
          <a:p>
            <a:pPr lvl="1"/>
            <a:r>
              <a:rPr lang="en-US" sz="2400" dirty="0" smtClean="0"/>
              <a:t>Women </a:t>
            </a:r>
            <a:r>
              <a:rPr lang="en-US" sz="2400" dirty="0"/>
              <a:t>are shortchanged by these reviews</a:t>
            </a:r>
            <a:r>
              <a:rPr lang="en-US" sz="2400" dirty="0" smtClean="0"/>
              <a:t>.</a:t>
            </a:r>
          </a:p>
          <a:p>
            <a:pPr lvl="2"/>
            <a:r>
              <a:rPr lang="en-US" sz="2400" dirty="0" smtClean="0"/>
              <a:t>For example, according to collected data, women’s </a:t>
            </a:r>
            <a:r>
              <a:rPr lang="en-US" sz="2400" dirty="0"/>
              <a:t>performance was more likely to be attributed to characteristics such as luck or their ability to spend long hours in the office, perceived as real commitment to the firm, rather than their abilities and skills. As such, </a:t>
            </a:r>
            <a:r>
              <a:rPr lang="en-US" sz="2400" dirty="0" smtClean="0"/>
              <a:t>women </a:t>
            </a:r>
            <a:r>
              <a:rPr lang="en-US" sz="2400" dirty="0"/>
              <a:t>often did not receive due credit for their work</a:t>
            </a:r>
            <a:r>
              <a:rPr lang="en-US" sz="2400" dirty="0" smtClean="0"/>
              <a:t>. </a:t>
            </a:r>
            <a:r>
              <a:rPr lang="en-US" sz="1600" i="1" dirty="0" smtClean="0"/>
              <a:t>(P.Cecchi-Dimeglio,2017)</a:t>
            </a:r>
            <a:endParaRPr lang="en-US" sz="1600" i="1" dirty="0"/>
          </a:p>
          <a:p>
            <a:pPr marL="0" lvl="2" indent="0">
              <a:buNone/>
            </a:pPr>
            <a:r>
              <a:rPr lang="en-US" sz="1600" dirty="0" smtClean="0"/>
              <a:t>See </a:t>
            </a:r>
            <a:r>
              <a:rPr lang="en-US" sz="1600" dirty="0" smtClean="0">
                <a:hlinkClick r:id="rId2"/>
              </a:rPr>
              <a:t>https</a:t>
            </a:r>
            <a:r>
              <a:rPr lang="en-US" sz="1600" dirty="0">
                <a:hlinkClick r:id="rId2"/>
              </a:rPr>
              <a:t>://</a:t>
            </a:r>
            <a:r>
              <a:rPr lang="en-US" sz="1600" dirty="0" smtClean="0">
                <a:hlinkClick r:id="rId2"/>
              </a:rPr>
              <a:t>hbr.org/2017/04/how-gender-bias-corrupts-performance-reviews-and-what-to-do-about-it</a:t>
            </a:r>
            <a:r>
              <a:rPr lang="en-US" sz="1600" dirty="0" smtClean="0"/>
              <a:t>.</a:t>
            </a:r>
          </a:p>
          <a:p>
            <a:pPr marL="0" lvl="2" indent="0">
              <a:buNone/>
            </a:pPr>
            <a:r>
              <a:rPr lang="en-US" sz="1600" dirty="0"/>
              <a:t>See also </a:t>
            </a:r>
            <a:r>
              <a:rPr lang="en-US" sz="1600" dirty="0">
                <a:hlinkClick r:id="rId3"/>
              </a:rPr>
              <a:t>https://</a:t>
            </a:r>
            <a:r>
              <a:rPr lang="en-US" sz="1600" dirty="0" smtClean="0">
                <a:hlinkClick r:id="rId3"/>
              </a:rPr>
              <a:t>hbr.org/2016/04/research-vague-feedback-is-holding-women-back</a:t>
            </a:r>
            <a:r>
              <a:rPr lang="en-US" sz="1600" dirty="0" smtClean="0"/>
              <a:t>.</a:t>
            </a:r>
            <a:r>
              <a:rPr lang="en-US" sz="2000" dirty="0" smtClean="0"/>
              <a:t> </a:t>
            </a:r>
            <a:endParaRPr lang="en-US" sz="2000"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02502" y="276867"/>
            <a:ext cx="2213095" cy="1346785"/>
          </a:xfrm>
          <a:prstGeom prst="rect">
            <a:avLst/>
          </a:prstGeom>
        </p:spPr>
      </p:pic>
    </p:spTree>
    <p:extLst>
      <p:ext uri="{BB962C8B-B14F-4D97-AF65-F5344CB8AC3E}">
        <p14:creationId xmlns:p14="http://schemas.microsoft.com/office/powerpoint/2010/main" val="13948372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27109"/>
            <a:ext cx="11305490" cy="1320800"/>
          </a:xfrm>
        </p:spPr>
        <p:txBody>
          <a:bodyPr/>
          <a:lstStyle/>
          <a:p>
            <a:r>
              <a:rPr lang="en-US" dirty="0">
                <a:solidFill>
                  <a:schemeClr val="tx1"/>
                </a:solidFill>
              </a:rPr>
              <a:t>Gender Bias in the Selection Process: </a:t>
            </a:r>
            <a:r>
              <a:rPr lang="en-US" i="1" dirty="0">
                <a:solidFill>
                  <a:schemeClr val="tx1"/>
                </a:solidFill>
              </a:rPr>
              <a:t>The Blind Audition </a:t>
            </a:r>
            <a:endParaRPr lang="en-US" dirty="0">
              <a:solidFill>
                <a:schemeClr val="tx1"/>
              </a:solidFill>
            </a:endParaRPr>
          </a:p>
        </p:txBody>
      </p:sp>
      <p:sp>
        <p:nvSpPr>
          <p:cNvPr id="3" name="Content Placeholder 2"/>
          <p:cNvSpPr>
            <a:spLocks noGrp="1"/>
          </p:cNvSpPr>
          <p:nvPr>
            <p:ph idx="1"/>
          </p:nvPr>
        </p:nvSpPr>
        <p:spPr>
          <a:xfrm>
            <a:off x="652933" y="1652312"/>
            <a:ext cx="6348778" cy="4772393"/>
          </a:xfrm>
        </p:spPr>
        <p:txBody>
          <a:bodyPr>
            <a:noAutofit/>
          </a:bodyPr>
          <a:lstStyle/>
          <a:p>
            <a:r>
              <a:rPr lang="en-US" sz="2400" dirty="0" smtClean="0"/>
              <a:t>In </a:t>
            </a:r>
            <a:r>
              <a:rPr lang="en-US" sz="2400" dirty="0"/>
              <a:t>1970, the top five orchestras in the U.S. had less than 5% women. </a:t>
            </a:r>
          </a:p>
          <a:p>
            <a:r>
              <a:rPr lang="en-US" sz="2400" dirty="0" smtClean="0"/>
              <a:t>After </a:t>
            </a:r>
            <a:r>
              <a:rPr lang="en-US" sz="2400" dirty="0"/>
              <a:t>acknowledging </a:t>
            </a:r>
            <a:r>
              <a:rPr lang="en-US" sz="2400" dirty="0" smtClean="0"/>
              <a:t>the problem</a:t>
            </a:r>
            <a:r>
              <a:rPr lang="en-US" sz="2400" dirty="0"/>
              <a:t>, orchestras began using blind auditions in the late 1970s and 1980s. </a:t>
            </a:r>
          </a:p>
          <a:p>
            <a:r>
              <a:rPr lang="en-US" sz="2400" dirty="0" smtClean="0"/>
              <a:t>Candidates performed </a:t>
            </a:r>
            <a:r>
              <a:rPr lang="en-US" sz="2400" dirty="0"/>
              <a:t>behind a screen </a:t>
            </a:r>
            <a:r>
              <a:rPr lang="en-US" sz="2400" dirty="0" smtClean="0"/>
              <a:t>for </a:t>
            </a:r>
            <a:r>
              <a:rPr lang="en-US" sz="2400" dirty="0"/>
              <a:t>a jury that could not see them. </a:t>
            </a:r>
          </a:p>
          <a:p>
            <a:r>
              <a:rPr lang="en-US" sz="2400" dirty="0" smtClean="0"/>
              <a:t>Some </a:t>
            </a:r>
            <a:r>
              <a:rPr lang="en-US" sz="2400" dirty="0"/>
              <a:t>orchestras </a:t>
            </a:r>
            <a:r>
              <a:rPr lang="en-US" sz="2400" dirty="0" smtClean="0"/>
              <a:t>used blind </a:t>
            </a:r>
            <a:r>
              <a:rPr lang="en-US" sz="2400" dirty="0"/>
              <a:t>auditions for </a:t>
            </a:r>
            <a:r>
              <a:rPr lang="en-US" sz="2400" dirty="0" smtClean="0"/>
              <a:t>preliminary selections </a:t>
            </a:r>
            <a:r>
              <a:rPr lang="en-US" sz="2400" dirty="0"/>
              <a:t>while others </a:t>
            </a:r>
            <a:r>
              <a:rPr lang="en-US" sz="2400" dirty="0" smtClean="0"/>
              <a:t>used </a:t>
            </a:r>
            <a:r>
              <a:rPr lang="en-US" sz="2400" dirty="0"/>
              <a:t>it until a hiring decision was made</a:t>
            </a:r>
            <a:r>
              <a:rPr lang="en-US" sz="2400" dirty="0" smtClean="0"/>
              <a:t>.</a:t>
            </a:r>
            <a:endParaRPr lang="en-US" sz="24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01711" y="1759169"/>
            <a:ext cx="4825723" cy="3338720"/>
          </a:xfrm>
          <a:prstGeom prst="rect">
            <a:avLst/>
          </a:prstGeom>
        </p:spPr>
      </p:pic>
    </p:spTree>
    <p:extLst>
      <p:ext uri="{BB962C8B-B14F-4D97-AF65-F5344CB8AC3E}">
        <p14:creationId xmlns:p14="http://schemas.microsoft.com/office/powerpoint/2010/main" val="36545526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What is Implicit Bias?</a:t>
            </a:r>
            <a:endParaRPr lang="en-US" dirty="0">
              <a:solidFill>
                <a:schemeClr val="tx1"/>
              </a:solidFill>
            </a:endParaRPr>
          </a:p>
        </p:txBody>
      </p:sp>
      <p:sp>
        <p:nvSpPr>
          <p:cNvPr id="3" name="Content Placeholder 2"/>
          <p:cNvSpPr>
            <a:spLocks noGrp="1"/>
          </p:cNvSpPr>
          <p:nvPr>
            <p:ph idx="1"/>
          </p:nvPr>
        </p:nvSpPr>
        <p:spPr>
          <a:xfrm>
            <a:off x="677334" y="1545017"/>
            <a:ext cx="10397066" cy="3880773"/>
          </a:xfrm>
        </p:spPr>
        <p:txBody>
          <a:bodyPr>
            <a:noAutofit/>
          </a:bodyPr>
          <a:lstStyle/>
          <a:p>
            <a:r>
              <a:rPr lang="en-US" sz="2400" dirty="0" smtClean="0"/>
              <a:t>Refers </a:t>
            </a:r>
            <a:r>
              <a:rPr lang="en-US" sz="2400" dirty="0"/>
              <a:t>to the biases (beliefs, attitudes, behaviors) over which we have no conscious control and which are not accessible through introspection. </a:t>
            </a:r>
          </a:p>
          <a:p>
            <a:r>
              <a:rPr lang="en-US" sz="2400" dirty="0" smtClean="0"/>
              <a:t>They </a:t>
            </a:r>
            <a:r>
              <a:rPr lang="en-US" sz="2400" dirty="0"/>
              <a:t>occur automatically and are triggered by our brain making quick judgments and assessments of people and situations. </a:t>
            </a:r>
          </a:p>
          <a:p>
            <a:r>
              <a:rPr lang="en-US" sz="2400" dirty="0" smtClean="0"/>
              <a:t>They </a:t>
            </a:r>
            <a:r>
              <a:rPr lang="en-US" sz="2400" dirty="0"/>
              <a:t>encompass both favorable and unfavorable assessments and preferences. </a:t>
            </a:r>
          </a:p>
          <a:p>
            <a:r>
              <a:rPr lang="en-US" sz="2400" dirty="0" smtClean="0"/>
              <a:t>Hidden </a:t>
            </a:r>
            <a:r>
              <a:rPr lang="en-US" sz="2400" dirty="0"/>
              <a:t>biases influence our behavior towards others without us realizing it. </a:t>
            </a:r>
          </a:p>
          <a:p>
            <a:r>
              <a:rPr lang="en-US" sz="2400" dirty="0" smtClean="0"/>
              <a:t>Everyone </a:t>
            </a:r>
            <a:r>
              <a:rPr lang="en-US" sz="2400" dirty="0"/>
              <a:t>is susceptible to unconscious/implicit biases.</a:t>
            </a:r>
          </a:p>
        </p:txBody>
      </p:sp>
    </p:spTree>
    <p:extLst>
      <p:ext uri="{BB962C8B-B14F-4D97-AF65-F5344CB8AC3E}">
        <p14:creationId xmlns:p14="http://schemas.microsoft.com/office/powerpoint/2010/main" val="341216572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68947"/>
            <a:ext cx="8596668" cy="1320800"/>
          </a:xfrm>
        </p:spPr>
        <p:txBody>
          <a:bodyPr/>
          <a:lstStyle/>
          <a:p>
            <a:r>
              <a:rPr lang="en-US" dirty="0">
                <a:solidFill>
                  <a:schemeClr val="tx1"/>
                </a:solidFill>
              </a:rPr>
              <a:t>Results of Using A Screen </a:t>
            </a:r>
          </a:p>
        </p:txBody>
      </p:sp>
      <p:sp>
        <p:nvSpPr>
          <p:cNvPr id="3" name="Content Placeholder 2"/>
          <p:cNvSpPr>
            <a:spLocks noGrp="1"/>
          </p:cNvSpPr>
          <p:nvPr>
            <p:ph idx="1"/>
          </p:nvPr>
        </p:nvSpPr>
        <p:spPr>
          <a:xfrm>
            <a:off x="185260" y="1147490"/>
            <a:ext cx="8743587" cy="4826281"/>
          </a:xfrm>
        </p:spPr>
        <p:txBody>
          <a:bodyPr>
            <a:noAutofit/>
          </a:bodyPr>
          <a:lstStyle/>
          <a:p>
            <a:r>
              <a:rPr lang="en-US" sz="2400" dirty="0" smtClean="0"/>
              <a:t>By </a:t>
            </a:r>
            <a:r>
              <a:rPr lang="en-US" sz="2400" dirty="0"/>
              <a:t>1980 the number of female musicians selected doubled to 10%. </a:t>
            </a:r>
          </a:p>
          <a:p>
            <a:r>
              <a:rPr lang="en-US" sz="2400" dirty="0" smtClean="0"/>
              <a:t>By </a:t>
            </a:r>
            <a:r>
              <a:rPr lang="en-US" sz="2400" dirty="0"/>
              <a:t>1997 the number of female musicians selected was up to 25%. </a:t>
            </a:r>
          </a:p>
          <a:p>
            <a:r>
              <a:rPr lang="en-US" sz="2400" dirty="0" smtClean="0"/>
              <a:t>The </a:t>
            </a:r>
            <a:r>
              <a:rPr lang="en-US" sz="2400" dirty="0"/>
              <a:t>use of screens increased by 50% the probability of a woman advancing out of preliminary rounds of an audition. </a:t>
            </a:r>
          </a:p>
          <a:p>
            <a:r>
              <a:rPr lang="en-US" sz="2400" dirty="0" smtClean="0"/>
              <a:t>The </a:t>
            </a:r>
            <a:r>
              <a:rPr lang="en-US" sz="2400" dirty="0"/>
              <a:t>use of screens increased by 300% the probability of a woman getting selected when a screen was used for the final round. </a:t>
            </a:r>
          </a:p>
          <a:p>
            <a:r>
              <a:rPr lang="en-US" sz="2400" dirty="0" smtClean="0"/>
              <a:t>The </a:t>
            </a:r>
            <a:r>
              <a:rPr lang="en-US" sz="2400" dirty="0"/>
              <a:t>overall effect of blind auditions has increased the presence of women in US orchestras from about a 5% representation to between 40% and 50%. </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7706" y="2247153"/>
            <a:ext cx="3026377" cy="2767106"/>
          </a:xfrm>
          <a:prstGeom prst="rect">
            <a:avLst/>
          </a:prstGeom>
        </p:spPr>
      </p:pic>
    </p:spTree>
    <p:extLst>
      <p:ext uri="{BB962C8B-B14F-4D97-AF65-F5344CB8AC3E}">
        <p14:creationId xmlns:p14="http://schemas.microsoft.com/office/powerpoint/2010/main" val="310804796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98827"/>
            <a:ext cx="8596668" cy="1320800"/>
          </a:xfrm>
        </p:spPr>
        <p:txBody>
          <a:bodyPr/>
          <a:lstStyle/>
          <a:p>
            <a:r>
              <a:rPr lang="en-US" dirty="0">
                <a:solidFill>
                  <a:schemeClr val="tx1"/>
                </a:solidFill>
              </a:rPr>
              <a:t>Gender Bias in </a:t>
            </a:r>
            <a:r>
              <a:rPr lang="en-US" dirty="0" smtClean="0">
                <a:solidFill>
                  <a:schemeClr val="tx1"/>
                </a:solidFill>
              </a:rPr>
              <a:t>Hiring – A Study</a:t>
            </a:r>
            <a:endParaRPr lang="en-US" dirty="0">
              <a:solidFill>
                <a:schemeClr val="tx1"/>
              </a:solidFill>
            </a:endParaRPr>
          </a:p>
        </p:txBody>
      </p:sp>
      <p:sp>
        <p:nvSpPr>
          <p:cNvPr id="3" name="Content Placeholder 2"/>
          <p:cNvSpPr>
            <a:spLocks noGrp="1"/>
          </p:cNvSpPr>
          <p:nvPr>
            <p:ph idx="1"/>
          </p:nvPr>
        </p:nvSpPr>
        <p:spPr>
          <a:xfrm>
            <a:off x="3219239" y="2974136"/>
            <a:ext cx="8608195" cy="3623888"/>
          </a:xfrm>
        </p:spPr>
        <p:txBody>
          <a:bodyPr>
            <a:noAutofit/>
          </a:bodyPr>
          <a:lstStyle/>
          <a:p>
            <a:r>
              <a:rPr lang="en-US" sz="2400" dirty="0" smtClean="0"/>
              <a:t>The </a:t>
            </a:r>
            <a:r>
              <a:rPr lang="en-US" sz="2400" dirty="0"/>
              <a:t>professors were asked to: </a:t>
            </a:r>
            <a:endParaRPr lang="en-US" sz="2400" dirty="0" smtClean="0"/>
          </a:p>
          <a:p>
            <a:pPr lvl="1"/>
            <a:r>
              <a:rPr lang="en-US" sz="2400" dirty="0" smtClean="0"/>
              <a:t>Evaluate </a:t>
            </a:r>
            <a:r>
              <a:rPr lang="en-US" sz="2400" b="1" dirty="0"/>
              <a:t>competency </a:t>
            </a:r>
            <a:r>
              <a:rPr lang="en-US" sz="2400" dirty="0"/>
              <a:t>of the student, </a:t>
            </a:r>
          </a:p>
          <a:p>
            <a:pPr lvl="1"/>
            <a:r>
              <a:rPr lang="en-US" sz="2400" dirty="0"/>
              <a:t>Select a </a:t>
            </a:r>
            <a:r>
              <a:rPr lang="en-US" sz="2400" b="1" dirty="0"/>
              <a:t>starting salary</a:t>
            </a:r>
            <a:r>
              <a:rPr lang="en-US" sz="2400" dirty="0"/>
              <a:t>, and </a:t>
            </a:r>
          </a:p>
          <a:p>
            <a:pPr lvl="1"/>
            <a:r>
              <a:rPr lang="en-US" sz="2400" dirty="0"/>
              <a:t>Whether they would be willing to </a:t>
            </a:r>
            <a:r>
              <a:rPr lang="en-US" sz="2400" b="1" dirty="0"/>
              <a:t>hire </a:t>
            </a:r>
            <a:r>
              <a:rPr lang="en-US" sz="2400" dirty="0"/>
              <a:t>and </a:t>
            </a:r>
            <a:r>
              <a:rPr lang="en-US" sz="2400" b="1" dirty="0"/>
              <a:t>mentor </a:t>
            </a:r>
            <a:r>
              <a:rPr lang="en-US" sz="2400" dirty="0"/>
              <a:t>the student. </a:t>
            </a:r>
          </a:p>
          <a:p>
            <a:r>
              <a:rPr lang="en-US" sz="2400" dirty="0" smtClean="0"/>
              <a:t>All </a:t>
            </a:r>
            <a:r>
              <a:rPr lang="en-US" sz="2400" dirty="0"/>
              <a:t>of the applications sent out were </a:t>
            </a:r>
            <a:r>
              <a:rPr lang="en-US" sz="2400" u="sng" dirty="0"/>
              <a:t>identical</a:t>
            </a:r>
            <a:r>
              <a:rPr lang="en-US" sz="2400" dirty="0"/>
              <a:t> EXCEPT that half received an application from “Jennifer” while the other half received </a:t>
            </a:r>
            <a:r>
              <a:rPr lang="en-US" sz="2400" dirty="0" smtClean="0"/>
              <a:t>an </a:t>
            </a:r>
            <a:r>
              <a:rPr lang="en-US" sz="2400" dirty="0"/>
              <a:t>application from “John.”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7964" y="3621745"/>
            <a:ext cx="2811275" cy="1835470"/>
          </a:xfrm>
          <a:prstGeom prst="rect">
            <a:avLst/>
          </a:prstGeom>
        </p:spPr>
      </p:pic>
      <p:sp>
        <p:nvSpPr>
          <p:cNvPr id="5" name="TextBox 4"/>
          <p:cNvSpPr txBox="1"/>
          <p:nvPr/>
        </p:nvSpPr>
        <p:spPr>
          <a:xfrm>
            <a:off x="472144" y="1404476"/>
            <a:ext cx="11534585" cy="1569660"/>
          </a:xfrm>
          <a:prstGeom prst="rect">
            <a:avLst/>
          </a:prstGeom>
          <a:noFill/>
        </p:spPr>
        <p:txBody>
          <a:bodyPr wrap="square" rtlCol="0">
            <a:spAutoFit/>
          </a:bodyPr>
          <a:lstStyle/>
          <a:p>
            <a:pPr marL="285750" indent="-285750">
              <a:buFont typeface="Arial" panose="020B0604020202020204" pitchFamily="34" charset="0"/>
              <a:buChar char="•"/>
            </a:pPr>
            <a:r>
              <a:rPr lang="en-US" sz="2400" dirty="0"/>
              <a:t>Yale University researchers created a fictional student applying for a laboratory manager position and sent out the student’s application to 127 randomly selected science professors at top, research-intensive </a:t>
            </a:r>
            <a:r>
              <a:rPr lang="en-US" sz="2400" dirty="0" smtClean="0"/>
              <a:t>universities </a:t>
            </a:r>
            <a:r>
              <a:rPr lang="en-US" sz="2400" dirty="0"/>
              <a:t>in the United States. </a:t>
            </a:r>
          </a:p>
        </p:txBody>
      </p:sp>
    </p:spTree>
    <p:extLst>
      <p:ext uri="{BB962C8B-B14F-4D97-AF65-F5344CB8AC3E}">
        <p14:creationId xmlns:p14="http://schemas.microsoft.com/office/powerpoint/2010/main" val="407448654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Experiment Results </a:t>
            </a:r>
          </a:p>
        </p:txBody>
      </p:sp>
      <p:sp>
        <p:nvSpPr>
          <p:cNvPr id="3" name="Content Placeholder 2"/>
          <p:cNvSpPr>
            <a:spLocks noGrp="1"/>
          </p:cNvSpPr>
          <p:nvPr>
            <p:ph idx="1"/>
          </p:nvPr>
        </p:nvSpPr>
        <p:spPr>
          <a:xfrm>
            <a:off x="677334" y="2124733"/>
            <a:ext cx="11030572" cy="3880773"/>
          </a:xfrm>
        </p:spPr>
        <p:txBody>
          <a:bodyPr numCol="2">
            <a:noAutofit/>
          </a:bodyPr>
          <a:lstStyle/>
          <a:p>
            <a:pPr marL="0" indent="0">
              <a:buNone/>
            </a:pPr>
            <a:r>
              <a:rPr lang="en-US" sz="2400" dirty="0"/>
              <a:t>John (Male) </a:t>
            </a:r>
          </a:p>
          <a:p>
            <a:pPr marL="0" indent="0">
              <a:buNone/>
            </a:pPr>
            <a:endParaRPr lang="en-US" sz="2400" dirty="0" smtClean="0"/>
          </a:p>
          <a:p>
            <a:pPr marL="0" indent="0">
              <a:buNone/>
            </a:pPr>
            <a:r>
              <a:rPr lang="en-US" sz="2400" dirty="0" smtClean="0"/>
              <a:t>Rated </a:t>
            </a:r>
            <a:r>
              <a:rPr lang="en-US" sz="2400" b="1" dirty="0">
                <a:solidFill>
                  <a:srgbClr val="FF0000"/>
                </a:solidFill>
              </a:rPr>
              <a:t>4 out of 7 </a:t>
            </a:r>
            <a:r>
              <a:rPr lang="en-US" sz="2400" dirty="0"/>
              <a:t>for competence. </a:t>
            </a:r>
          </a:p>
          <a:p>
            <a:pPr marL="0" indent="0">
              <a:buNone/>
            </a:pPr>
            <a:r>
              <a:rPr lang="en-US" sz="2400" dirty="0"/>
              <a:t>Average starting salary: </a:t>
            </a:r>
            <a:r>
              <a:rPr lang="en-US" sz="2400" b="1" dirty="0">
                <a:solidFill>
                  <a:srgbClr val="FF0000"/>
                </a:solidFill>
              </a:rPr>
              <a:t>$30,328</a:t>
            </a:r>
            <a:r>
              <a:rPr lang="en-US" sz="2400" dirty="0"/>
              <a:t>. </a:t>
            </a:r>
          </a:p>
          <a:p>
            <a:pPr marL="0" indent="0">
              <a:buNone/>
            </a:pPr>
            <a:r>
              <a:rPr lang="en-US" sz="2400" dirty="0"/>
              <a:t>Seen </a:t>
            </a:r>
            <a:r>
              <a:rPr lang="en-US" sz="2400" b="1" dirty="0">
                <a:solidFill>
                  <a:srgbClr val="FF0000"/>
                </a:solidFill>
              </a:rPr>
              <a:t>more favorably </a:t>
            </a:r>
            <a:r>
              <a:rPr lang="en-US" sz="2400" dirty="0"/>
              <a:t>as someone they might hire. </a:t>
            </a:r>
          </a:p>
          <a:p>
            <a:pPr marL="0" indent="0">
              <a:buNone/>
            </a:pPr>
            <a:r>
              <a:rPr lang="en-US" sz="2400" dirty="0"/>
              <a:t>Seen </a:t>
            </a:r>
            <a:r>
              <a:rPr lang="en-US" sz="2400" b="1" dirty="0">
                <a:solidFill>
                  <a:srgbClr val="FF0000"/>
                </a:solidFill>
              </a:rPr>
              <a:t>more favorably </a:t>
            </a:r>
            <a:r>
              <a:rPr lang="en-US" sz="2400" dirty="0"/>
              <a:t>as someone they would be willing to mentor. </a:t>
            </a:r>
            <a:endParaRPr lang="en-US" sz="2400" dirty="0" smtClean="0"/>
          </a:p>
          <a:p>
            <a:pPr marL="0" indent="0">
              <a:buNone/>
            </a:pPr>
            <a:endParaRPr lang="en-US" sz="2400" dirty="0" smtClean="0"/>
          </a:p>
          <a:p>
            <a:pPr marL="0" indent="0">
              <a:buNone/>
            </a:pPr>
            <a:r>
              <a:rPr lang="en-US" sz="2400" dirty="0" smtClean="0"/>
              <a:t>Jennifer </a:t>
            </a:r>
            <a:r>
              <a:rPr lang="en-US" sz="2400" dirty="0"/>
              <a:t>(Female) </a:t>
            </a:r>
          </a:p>
          <a:p>
            <a:pPr marL="0" indent="0">
              <a:buNone/>
            </a:pPr>
            <a:endParaRPr lang="en-US" sz="2400" dirty="0" smtClean="0"/>
          </a:p>
          <a:p>
            <a:pPr marL="0" indent="0">
              <a:buNone/>
            </a:pPr>
            <a:r>
              <a:rPr lang="en-US" sz="2400" dirty="0" smtClean="0"/>
              <a:t>Rated </a:t>
            </a:r>
            <a:r>
              <a:rPr lang="en-US" sz="2400" b="1" dirty="0">
                <a:solidFill>
                  <a:srgbClr val="FF0000"/>
                </a:solidFill>
              </a:rPr>
              <a:t>3.3 out of 7 </a:t>
            </a:r>
            <a:r>
              <a:rPr lang="en-US" sz="2400" dirty="0"/>
              <a:t>for competence. </a:t>
            </a:r>
          </a:p>
          <a:p>
            <a:pPr marL="0" indent="0">
              <a:buNone/>
            </a:pPr>
            <a:r>
              <a:rPr lang="en-US" sz="2400" dirty="0"/>
              <a:t>Average starting salary: </a:t>
            </a:r>
            <a:r>
              <a:rPr lang="en-US" sz="2400" b="1" dirty="0">
                <a:solidFill>
                  <a:srgbClr val="FF0000"/>
                </a:solidFill>
              </a:rPr>
              <a:t>$26,508</a:t>
            </a:r>
            <a:r>
              <a:rPr lang="en-US" sz="2400" dirty="0"/>
              <a:t>. </a:t>
            </a:r>
          </a:p>
          <a:p>
            <a:pPr marL="0" indent="0">
              <a:buNone/>
            </a:pPr>
            <a:r>
              <a:rPr lang="en-US" sz="2400" dirty="0"/>
              <a:t>Seen </a:t>
            </a:r>
            <a:r>
              <a:rPr lang="en-US" sz="2400" b="1" dirty="0">
                <a:solidFill>
                  <a:srgbClr val="FF0000"/>
                </a:solidFill>
              </a:rPr>
              <a:t>less favorably </a:t>
            </a:r>
            <a:r>
              <a:rPr lang="en-US" sz="2400" dirty="0"/>
              <a:t>as someone they might hire. </a:t>
            </a:r>
          </a:p>
          <a:p>
            <a:pPr marL="0" indent="0">
              <a:buNone/>
            </a:pPr>
            <a:r>
              <a:rPr lang="en-US" sz="2400" dirty="0"/>
              <a:t>Seen </a:t>
            </a:r>
            <a:r>
              <a:rPr lang="en-US" sz="2400" b="1" dirty="0">
                <a:solidFill>
                  <a:srgbClr val="FF0000"/>
                </a:solidFill>
              </a:rPr>
              <a:t>less favorably </a:t>
            </a:r>
            <a:r>
              <a:rPr lang="en-US" sz="2400" dirty="0"/>
              <a:t>as someone they would be willing to mentor. </a:t>
            </a:r>
          </a:p>
          <a:p>
            <a:pPr marL="0" indent="0">
              <a:buNone/>
            </a:pPr>
            <a:endParaRPr lang="en-US" sz="2400" dirty="0"/>
          </a:p>
        </p:txBody>
      </p:sp>
    </p:spTree>
    <p:extLst>
      <p:ext uri="{BB962C8B-B14F-4D97-AF65-F5344CB8AC3E}">
        <p14:creationId xmlns:p14="http://schemas.microsoft.com/office/powerpoint/2010/main" val="314141812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64568"/>
            <a:ext cx="11108266" cy="1320800"/>
          </a:xfrm>
        </p:spPr>
        <p:txBody>
          <a:bodyPr/>
          <a:lstStyle/>
          <a:p>
            <a:r>
              <a:rPr lang="en-US" dirty="0">
                <a:solidFill>
                  <a:schemeClr val="tx1"/>
                </a:solidFill>
              </a:rPr>
              <a:t>Race Bias in Performance Review Process: </a:t>
            </a:r>
            <a:r>
              <a:rPr lang="en-US" i="1" dirty="0">
                <a:solidFill>
                  <a:schemeClr val="tx1"/>
                </a:solidFill>
              </a:rPr>
              <a:t>The Legal Memo Study </a:t>
            </a:r>
            <a:endParaRPr lang="en-US" dirty="0">
              <a:solidFill>
                <a:schemeClr val="tx1"/>
              </a:solidFill>
            </a:endParaRPr>
          </a:p>
        </p:txBody>
      </p:sp>
      <p:sp>
        <p:nvSpPr>
          <p:cNvPr id="3" name="Content Placeholder 2"/>
          <p:cNvSpPr>
            <a:spLocks noGrp="1"/>
          </p:cNvSpPr>
          <p:nvPr>
            <p:ph idx="1"/>
          </p:nvPr>
        </p:nvSpPr>
        <p:spPr>
          <a:xfrm>
            <a:off x="677333" y="2160589"/>
            <a:ext cx="10869207" cy="3880773"/>
          </a:xfrm>
        </p:spPr>
        <p:txBody>
          <a:bodyPr>
            <a:normAutofit/>
          </a:bodyPr>
          <a:lstStyle/>
          <a:p>
            <a:r>
              <a:rPr lang="en-US" sz="2400" dirty="0" smtClean="0"/>
              <a:t>Study </a:t>
            </a:r>
            <a:r>
              <a:rPr lang="en-US" sz="2400" dirty="0"/>
              <a:t>involved legal memo which had 22 errors. Seven were minor spelling or grammar errors, six were substantive technical writing errors, five were errors in fact, and four were errors in the analysis of the facts. </a:t>
            </a:r>
          </a:p>
          <a:p>
            <a:r>
              <a:rPr lang="en-US" sz="2400" dirty="0" smtClean="0"/>
              <a:t>60 </a:t>
            </a:r>
            <a:r>
              <a:rPr lang="en-US" sz="2400" dirty="0"/>
              <a:t>partners from 22 law firms who agreed to participate in a “writing analysis study” received copies of the memo. 23 were women, 37 were men, 21 were racial/ethnic minorities, and 39 were white. </a:t>
            </a:r>
          </a:p>
          <a:p>
            <a:r>
              <a:rPr lang="en-US" sz="2400" dirty="0" smtClean="0"/>
              <a:t>Half </a:t>
            </a:r>
            <a:r>
              <a:rPr lang="en-US" sz="2400" dirty="0"/>
              <a:t>of the partners were told the memo was written by a Black 3rd year associate named Thomas Meyer, and the other half were told the writer was a White 3rd year associate named Thomas Meyer. </a:t>
            </a:r>
          </a:p>
          <a:p>
            <a:endParaRPr lang="en-US" dirty="0"/>
          </a:p>
        </p:txBody>
      </p:sp>
    </p:spTree>
    <p:extLst>
      <p:ext uri="{BB962C8B-B14F-4D97-AF65-F5344CB8AC3E}">
        <p14:creationId xmlns:p14="http://schemas.microsoft.com/office/powerpoint/2010/main" val="110095272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82498"/>
            <a:ext cx="8596668" cy="1320800"/>
          </a:xfrm>
        </p:spPr>
        <p:txBody>
          <a:bodyPr/>
          <a:lstStyle/>
          <a:p>
            <a:r>
              <a:rPr lang="en-US" dirty="0">
                <a:solidFill>
                  <a:schemeClr val="tx1"/>
                </a:solidFill>
              </a:rPr>
              <a:t>Experiment Results </a:t>
            </a:r>
          </a:p>
        </p:txBody>
      </p:sp>
      <p:sp>
        <p:nvSpPr>
          <p:cNvPr id="3" name="Content Placeholder 2"/>
          <p:cNvSpPr>
            <a:spLocks noGrp="1"/>
          </p:cNvSpPr>
          <p:nvPr>
            <p:ph idx="1"/>
          </p:nvPr>
        </p:nvSpPr>
        <p:spPr>
          <a:xfrm>
            <a:off x="677334" y="1401581"/>
            <a:ext cx="11060454" cy="3880773"/>
          </a:xfrm>
        </p:spPr>
        <p:txBody>
          <a:bodyPr numCol="2">
            <a:noAutofit/>
          </a:bodyPr>
          <a:lstStyle/>
          <a:p>
            <a:pPr marL="0" indent="0">
              <a:buNone/>
            </a:pPr>
            <a:r>
              <a:rPr lang="en-US" sz="2400" dirty="0"/>
              <a:t>Thomas </a:t>
            </a:r>
            <a:r>
              <a:rPr lang="en-US" sz="2400" dirty="0" smtClean="0"/>
              <a:t>Meyer </a:t>
            </a:r>
            <a:r>
              <a:rPr lang="en-US" sz="2400" dirty="0"/>
              <a:t>(White) </a:t>
            </a:r>
          </a:p>
          <a:p>
            <a:pPr marL="0" indent="0">
              <a:buNone/>
            </a:pPr>
            <a:endParaRPr lang="en-US" sz="2400" dirty="0" smtClean="0"/>
          </a:p>
          <a:p>
            <a:pPr marL="0" indent="0">
              <a:buNone/>
            </a:pPr>
            <a:r>
              <a:rPr lang="en-US" sz="2400" dirty="0" smtClean="0"/>
              <a:t>The </a:t>
            </a:r>
            <a:r>
              <a:rPr lang="en-US" sz="2400" dirty="0"/>
              <a:t>memo was rated </a:t>
            </a:r>
            <a:r>
              <a:rPr lang="en-US" sz="2400" b="1" dirty="0">
                <a:solidFill>
                  <a:srgbClr val="FF0000"/>
                </a:solidFill>
              </a:rPr>
              <a:t>4.1 out of 5</a:t>
            </a:r>
            <a:r>
              <a:rPr lang="en-US" sz="2400" dirty="0"/>
              <a:t>. </a:t>
            </a:r>
          </a:p>
          <a:p>
            <a:pPr marL="0" indent="0">
              <a:buNone/>
            </a:pPr>
            <a:r>
              <a:rPr lang="en-US" sz="2400" dirty="0"/>
              <a:t>Rated generally </a:t>
            </a:r>
            <a:r>
              <a:rPr lang="en-US" sz="2400" b="1" dirty="0">
                <a:solidFill>
                  <a:srgbClr val="FF0000"/>
                </a:solidFill>
              </a:rPr>
              <a:t>a good writer</a:t>
            </a:r>
            <a:r>
              <a:rPr lang="en-US" sz="2400" dirty="0"/>
              <a:t>. </a:t>
            </a:r>
          </a:p>
          <a:p>
            <a:pPr marL="0" indent="0">
              <a:buNone/>
            </a:pPr>
            <a:r>
              <a:rPr lang="en-US" sz="2400" dirty="0"/>
              <a:t>Reviewers found an average of </a:t>
            </a:r>
            <a:r>
              <a:rPr lang="en-US" sz="2400" b="1" dirty="0" smtClean="0">
                <a:solidFill>
                  <a:srgbClr val="FF0000"/>
                </a:solidFill>
              </a:rPr>
              <a:t>2.9 </a:t>
            </a:r>
            <a:r>
              <a:rPr lang="en-US" sz="2400" b="1" dirty="0">
                <a:solidFill>
                  <a:srgbClr val="FF0000"/>
                </a:solidFill>
              </a:rPr>
              <a:t>out of 7 </a:t>
            </a:r>
            <a:r>
              <a:rPr lang="en-US" sz="2400" dirty="0"/>
              <a:t>spelling and grammar errors. </a:t>
            </a:r>
          </a:p>
          <a:p>
            <a:pPr marL="0" indent="0">
              <a:buNone/>
            </a:pPr>
            <a:r>
              <a:rPr lang="en-US" sz="2400" b="1" dirty="0">
                <a:solidFill>
                  <a:srgbClr val="FF0000"/>
                </a:solidFill>
              </a:rPr>
              <a:t>“Has potential” </a:t>
            </a:r>
            <a:r>
              <a:rPr lang="en-US" sz="2400" dirty="0"/>
              <a:t>and </a:t>
            </a:r>
            <a:r>
              <a:rPr lang="en-US" sz="2400" b="1" dirty="0">
                <a:solidFill>
                  <a:srgbClr val="FF0000"/>
                </a:solidFill>
              </a:rPr>
              <a:t>“good analytical </a:t>
            </a:r>
            <a:r>
              <a:rPr lang="en-US" sz="2400" b="1" dirty="0" smtClean="0">
                <a:solidFill>
                  <a:srgbClr val="FF0000"/>
                </a:solidFill>
              </a:rPr>
              <a:t>skills</a:t>
            </a:r>
            <a:r>
              <a:rPr lang="en-US" sz="2400" dirty="0" smtClean="0">
                <a:solidFill>
                  <a:srgbClr val="FF0000"/>
                </a:solidFill>
              </a:rPr>
              <a:t>.</a:t>
            </a:r>
            <a:r>
              <a:rPr lang="en-US" sz="2400" b="1" dirty="0" smtClean="0">
                <a:solidFill>
                  <a:srgbClr val="FF0000"/>
                </a:solidFill>
              </a:rPr>
              <a:t>”</a:t>
            </a:r>
            <a:endParaRPr lang="en-US" sz="2400" dirty="0" smtClean="0">
              <a:solidFill>
                <a:srgbClr val="FF0000"/>
              </a:solidFill>
            </a:endParaRPr>
          </a:p>
          <a:p>
            <a:pPr marL="0" indent="0">
              <a:buNone/>
            </a:pPr>
            <a:r>
              <a:rPr lang="en-US" sz="2400" dirty="0" smtClean="0"/>
              <a:t>Thomas Meyer </a:t>
            </a:r>
            <a:r>
              <a:rPr lang="en-US" sz="2400" dirty="0"/>
              <a:t>(Black) </a:t>
            </a:r>
          </a:p>
          <a:p>
            <a:endParaRPr lang="en-US" sz="2400" dirty="0" smtClean="0"/>
          </a:p>
          <a:p>
            <a:pPr marL="0" indent="0">
              <a:buNone/>
            </a:pPr>
            <a:r>
              <a:rPr lang="en-US" sz="2400" dirty="0" smtClean="0"/>
              <a:t>The </a:t>
            </a:r>
            <a:r>
              <a:rPr lang="en-US" sz="2400" dirty="0"/>
              <a:t>memo was rated </a:t>
            </a:r>
            <a:r>
              <a:rPr lang="en-US" sz="2400" b="1" dirty="0">
                <a:solidFill>
                  <a:srgbClr val="FF0000"/>
                </a:solidFill>
              </a:rPr>
              <a:t>3.2 out of 5</a:t>
            </a:r>
            <a:r>
              <a:rPr lang="en-US" sz="2400" dirty="0"/>
              <a:t>. </a:t>
            </a:r>
          </a:p>
          <a:p>
            <a:pPr marL="0" indent="0">
              <a:buNone/>
            </a:pPr>
            <a:r>
              <a:rPr lang="en-US" sz="2400" dirty="0"/>
              <a:t>Rated as </a:t>
            </a:r>
            <a:r>
              <a:rPr lang="en-US" sz="2400" b="1" dirty="0">
                <a:solidFill>
                  <a:srgbClr val="FF0000"/>
                </a:solidFill>
              </a:rPr>
              <a:t>average at best </a:t>
            </a:r>
            <a:r>
              <a:rPr lang="en-US" sz="2400" dirty="0"/>
              <a:t>and </a:t>
            </a:r>
            <a:r>
              <a:rPr lang="en-US" sz="2400" b="1" dirty="0">
                <a:solidFill>
                  <a:srgbClr val="FF0000"/>
                </a:solidFill>
              </a:rPr>
              <a:t>needing a lot of work</a:t>
            </a:r>
            <a:r>
              <a:rPr lang="en-US" sz="2400" dirty="0"/>
              <a:t>. </a:t>
            </a:r>
          </a:p>
          <a:p>
            <a:pPr marL="0" indent="0">
              <a:buNone/>
            </a:pPr>
            <a:r>
              <a:rPr lang="en-US" sz="2400" dirty="0"/>
              <a:t>Reviewers found an average of </a:t>
            </a:r>
            <a:r>
              <a:rPr lang="en-US" sz="2400" b="1" dirty="0">
                <a:solidFill>
                  <a:srgbClr val="FF0000"/>
                </a:solidFill>
              </a:rPr>
              <a:t>5.8 out of 7 </a:t>
            </a:r>
            <a:r>
              <a:rPr lang="en-US" sz="2400" dirty="0"/>
              <a:t>spelling and grammar errors. </a:t>
            </a:r>
          </a:p>
          <a:p>
            <a:pPr marL="0" indent="0">
              <a:buNone/>
            </a:pPr>
            <a:r>
              <a:rPr lang="en-US" sz="2400" b="1" dirty="0">
                <a:solidFill>
                  <a:srgbClr val="FF0000"/>
                </a:solidFill>
              </a:rPr>
              <a:t>“Can’t believe he went to </a:t>
            </a:r>
            <a:r>
              <a:rPr lang="en-US" sz="2400" b="1" dirty="0" smtClean="0">
                <a:solidFill>
                  <a:srgbClr val="FF0000"/>
                </a:solidFill>
              </a:rPr>
              <a:t>NYU</a:t>
            </a:r>
            <a:r>
              <a:rPr lang="en-US" sz="2400" dirty="0" smtClean="0">
                <a:solidFill>
                  <a:srgbClr val="FF0000"/>
                </a:solidFill>
              </a:rPr>
              <a:t>.</a:t>
            </a:r>
            <a:r>
              <a:rPr lang="en-US" sz="2400" b="1" dirty="0" smtClean="0">
                <a:solidFill>
                  <a:srgbClr val="FF0000"/>
                </a:solidFill>
              </a:rPr>
              <a:t>”</a:t>
            </a:r>
            <a:r>
              <a:rPr lang="en-US" sz="2400" dirty="0" smtClean="0"/>
              <a:t> </a:t>
            </a:r>
            <a:endParaRPr lang="en-US" sz="2400" dirty="0"/>
          </a:p>
        </p:txBody>
      </p:sp>
    </p:spTree>
    <p:extLst>
      <p:ext uri="{BB962C8B-B14F-4D97-AF65-F5344CB8AC3E}">
        <p14:creationId xmlns:p14="http://schemas.microsoft.com/office/powerpoint/2010/main" val="313308623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Negative Impact in the Workplace </a:t>
            </a:r>
          </a:p>
        </p:txBody>
      </p:sp>
      <p:sp>
        <p:nvSpPr>
          <p:cNvPr id="3" name="Content Placeholder 2"/>
          <p:cNvSpPr>
            <a:spLocks noGrp="1"/>
          </p:cNvSpPr>
          <p:nvPr>
            <p:ph idx="1"/>
          </p:nvPr>
        </p:nvSpPr>
        <p:spPr>
          <a:xfrm>
            <a:off x="677334" y="1813957"/>
            <a:ext cx="10982760" cy="3880773"/>
          </a:xfrm>
        </p:spPr>
        <p:txBody>
          <a:bodyPr numCol="2">
            <a:noAutofit/>
          </a:bodyPr>
          <a:lstStyle/>
          <a:p>
            <a:pPr marL="0" indent="0">
              <a:buNone/>
            </a:pPr>
            <a:r>
              <a:rPr lang="en-US" sz="2400" dirty="0"/>
              <a:t>TANGIBLE RESULTS </a:t>
            </a:r>
          </a:p>
          <a:p>
            <a:r>
              <a:rPr lang="en-US" sz="2400" dirty="0"/>
              <a:t>Bias in hiring, firing, training, wages, evaluations, and promotions. </a:t>
            </a:r>
          </a:p>
          <a:p>
            <a:r>
              <a:rPr lang="en-US" sz="2400" dirty="0"/>
              <a:t>Lack of diversity in the workforce. </a:t>
            </a:r>
          </a:p>
          <a:p>
            <a:r>
              <a:rPr lang="en-US" sz="2400" dirty="0"/>
              <a:t>Lasting disadvantages in career growth. </a:t>
            </a:r>
            <a:endParaRPr lang="en-US" sz="2400" dirty="0" smtClean="0"/>
          </a:p>
          <a:p>
            <a:endParaRPr lang="en-US" sz="2400" dirty="0" smtClean="0"/>
          </a:p>
          <a:p>
            <a:pPr marL="0" indent="0">
              <a:buNone/>
            </a:pPr>
            <a:endParaRPr lang="en-US" sz="2400" dirty="0"/>
          </a:p>
          <a:p>
            <a:pPr marL="0" indent="0">
              <a:buNone/>
            </a:pPr>
            <a:r>
              <a:rPr lang="en-US" sz="2400" dirty="0" smtClean="0"/>
              <a:t>INTANGIBLE </a:t>
            </a:r>
            <a:r>
              <a:rPr lang="en-US" sz="2400" dirty="0"/>
              <a:t>RESULTS </a:t>
            </a:r>
          </a:p>
          <a:p>
            <a:r>
              <a:rPr lang="en-US" sz="2400" dirty="0"/>
              <a:t>Exclusion </a:t>
            </a:r>
          </a:p>
          <a:p>
            <a:r>
              <a:rPr lang="en-US" sz="2400" dirty="0"/>
              <a:t>Low morale </a:t>
            </a:r>
          </a:p>
          <a:p>
            <a:r>
              <a:rPr lang="en-US" sz="2400" dirty="0"/>
              <a:t>High turnover </a:t>
            </a:r>
          </a:p>
          <a:p>
            <a:r>
              <a:rPr lang="en-US" sz="2400" dirty="0"/>
              <a:t>Distrust </a:t>
            </a:r>
          </a:p>
          <a:p>
            <a:r>
              <a:rPr lang="en-US" sz="2400" dirty="0"/>
              <a:t>Unwritten rules </a:t>
            </a:r>
          </a:p>
          <a:p>
            <a:r>
              <a:rPr lang="en-US" sz="2400" dirty="0"/>
              <a:t>Damaged reputation </a:t>
            </a:r>
          </a:p>
          <a:p>
            <a:r>
              <a:rPr lang="en-US" sz="2400" dirty="0"/>
              <a:t>Lack of </a:t>
            </a:r>
            <a:r>
              <a:rPr lang="en-US" sz="2400" dirty="0" smtClean="0"/>
              <a:t>innovation</a:t>
            </a:r>
            <a:endParaRPr lang="en-US" sz="2400" dirty="0"/>
          </a:p>
        </p:txBody>
      </p:sp>
    </p:spTree>
    <p:extLst>
      <p:ext uri="{BB962C8B-B14F-4D97-AF65-F5344CB8AC3E}">
        <p14:creationId xmlns:p14="http://schemas.microsoft.com/office/powerpoint/2010/main" val="296801256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93165" y="359164"/>
            <a:ext cx="10515600" cy="1325563"/>
          </a:xfrm>
        </p:spPr>
        <p:txBody>
          <a:bodyPr/>
          <a:lstStyle/>
          <a:p>
            <a:r>
              <a:rPr lang="en-US" dirty="0" smtClean="0">
                <a:solidFill>
                  <a:schemeClr val="tx1"/>
                </a:solidFill>
              </a:rPr>
              <a:t>How do you spot Implicit Bias?</a:t>
            </a:r>
            <a:endParaRPr lang="en-US" dirty="0">
              <a:solidFill>
                <a:schemeClr val="tx1"/>
              </a:solidFill>
            </a:endParaRPr>
          </a:p>
        </p:txBody>
      </p:sp>
      <p:sp>
        <p:nvSpPr>
          <p:cNvPr id="3" name="Content Placeholder 2"/>
          <p:cNvSpPr>
            <a:spLocks noGrp="1"/>
          </p:cNvSpPr>
          <p:nvPr>
            <p:ph idx="1"/>
          </p:nvPr>
        </p:nvSpPr>
        <p:spPr>
          <a:xfrm>
            <a:off x="838200" y="965017"/>
            <a:ext cx="10515600" cy="4351338"/>
          </a:xfrm>
        </p:spPr>
        <p:txBody>
          <a:bodyPr/>
          <a:lstStyle/>
          <a:p>
            <a:pPr marL="0" indent="0">
              <a:buNone/>
            </a:pPr>
            <a:r>
              <a:rPr lang="en-US" dirty="0" smtClean="0"/>
              <a:t>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3348" y="1218137"/>
            <a:ext cx="8248366" cy="5483968"/>
          </a:xfrm>
          <a:prstGeom prst="rect">
            <a:avLst/>
          </a:prstGeom>
        </p:spPr>
      </p:pic>
    </p:spTree>
    <p:extLst>
      <p:ext uri="{BB962C8B-B14F-4D97-AF65-F5344CB8AC3E}">
        <p14:creationId xmlns:p14="http://schemas.microsoft.com/office/powerpoint/2010/main" val="187696827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85274"/>
            <a:ext cx="8596668" cy="1320800"/>
          </a:xfrm>
        </p:spPr>
        <p:txBody>
          <a:bodyPr/>
          <a:lstStyle/>
          <a:p>
            <a:r>
              <a:rPr lang="en-US" dirty="0" smtClean="0">
                <a:solidFill>
                  <a:schemeClr val="tx1"/>
                </a:solidFill>
              </a:rPr>
              <a:t>Assessments &amp; Tests</a:t>
            </a:r>
            <a:endParaRPr lang="en-US" dirty="0">
              <a:solidFill>
                <a:schemeClr val="tx1"/>
              </a:solidFill>
            </a:endParaRPr>
          </a:p>
        </p:txBody>
      </p:sp>
      <p:sp>
        <p:nvSpPr>
          <p:cNvPr id="3" name="Content Placeholder 2"/>
          <p:cNvSpPr>
            <a:spLocks noGrp="1"/>
          </p:cNvSpPr>
          <p:nvPr>
            <p:ph idx="1"/>
          </p:nvPr>
        </p:nvSpPr>
        <p:spPr>
          <a:xfrm>
            <a:off x="623050" y="959045"/>
            <a:ext cx="11132668" cy="4351338"/>
          </a:xfrm>
        </p:spPr>
        <p:txBody>
          <a:bodyPr>
            <a:noAutofit/>
          </a:bodyPr>
          <a:lstStyle/>
          <a:p>
            <a:endParaRPr lang="en-US" sz="2000" dirty="0" smtClean="0"/>
          </a:p>
          <a:p>
            <a:endParaRPr lang="en-US" sz="2000" dirty="0"/>
          </a:p>
          <a:p>
            <a:r>
              <a:rPr lang="en-US" sz="2400" dirty="0" smtClean="0"/>
              <a:t>The </a:t>
            </a:r>
            <a:r>
              <a:rPr lang="en-US" sz="2400" dirty="0"/>
              <a:t>Implicit Association Test </a:t>
            </a:r>
            <a:endParaRPr lang="en-US" sz="2400" dirty="0" smtClean="0"/>
          </a:p>
          <a:p>
            <a:pPr lvl="1"/>
            <a:r>
              <a:rPr lang="en-US" sz="2400" dirty="0" smtClean="0"/>
              <a:t>The IAT (found here </a:t>
            </a:r>
            <a:r>
              <a:rPr lang="en-US" sz="2400" dirty="0">
                <a:hlinkClick r:id="rId2"/>
              </a:rPr>
              <a:t>https://</a:t>
            </a:r>
            <a:r>
              <a:rPr lang="en-US" sz="2400" dirty="0" smtClean="0">
                <a:hlinkClick r:id="rId2"/>
              </a:rPr>
              <a:t>implicit.harvard.edu/implicit/selectatest.html</a:t>
            </a:r>
            <a:r>
              <a:rPr lang="en-US" sz="2400" dirty="0" smtClean="0"/>
              <a:t>) measures </a:t>
            </a:r>
            <a:r>
              <a:rPr lang="en-US" sz="2400" dirty="0"/>
              <a:t>the strength of associations between concepts (e.g., black people, gay people) and evaluations (e.g., good, bad) or stereotypes (e.g., athletic, clumsy). </a:t>
            </a:r>
            <a:endParaRPr lang="en-US" sz="2400" dirty="0" smtClean="0"/>
          </a:p>
          <a:p>
            <a:pPr lvl="1"/>
            <a:r>
              <a:rPr lang="en-US" sz="2400" dirty="0" smtClean="0"/>
              <a:t>The </a:t>
            </a:r>
            <a:r>
              <a:rPr lang="en-US" sz="2400" dirty="0"/>
              <a:t>IAT is more likely to be useful to predict </a:t>
            </a:r>
            <a:r>
              <a:rPr lang="en-US" sz="2400" dirty="0" smtClean="0"/>
              <a:t>system-wide discrimination versus classifying persons likely to engage in discrimination.</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04937" y="108648"/>
            <a:ext cx="3800099" cy="2437328"/>
          </a:xfrm>
          <a:prstGeom prst="rect">
            <a:avLst/>
          </a:prstGeom>
        </p:spPr>
      </p:pic>
    </p:spTree>
    <p:extLst>
      <p:ext uri="{BB962C8B-B14F-4D97-AF65-F5344CB8AC3E}">
        <p14:creationId xmlns:p14="http://schemas.microsoft.com/office/powerpoint/2010/main" val="112774820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85274"/>
            <a:ext cx="8596668" cy="1320800"/>
          </a:xfrm>
        </p:spPr>
        <p:txBody>
          <a:bodyPr/>
          <a:lstStyle/>
          <a:p>
            <a:r>
              <a:rPr lang="en-US" dirty="0" smtClean="0">
                <a:solidFill>
                  <a:schemeClr val="tx1"/>
                </a:solidFill>
              </a:rPr>
              <a:t>Assessments &amp; Tests (contd.)</a:t>
            </a:r>
            <a:endParaRPr lang="en-US" dirty="0">
              <a:solidFill>
                <a:schemeClr val="tx1"/>
              </a:solidFill>
            </a:endParaRPr>
          </a:p>
        </p:txBody>
      </p:sp>
      <p:sp>
        <p:nvSpPr>
          <p:cNvPr id="3" name="Content Placeholder 2"/>
          <p:cNvSpPr>
            <a:spLocks noGrp="1"/>
          </p:cNvSpPr>
          <p:nvPr>
            <p:ph idx="1"/>
          </p:nvPr>
        </p:nvSpPr>
        <p:spPr>
          <a:xfrm>
            <a:off x="623050" y="959045"/>
            <a:ext cx="11132668" cy="4351338"/>
          </a:xfrm>
        </p:spPr>
        <p:txBody>
          <a:bodyPr>
            <a:noAutofit/>
          </a:bodyPr>
          <a:lstStyle/>
          <a:p>
            <a:endParaRPr lang="en-US" sz="2000" dirty="0" smtClean="0"/>
          </a:p>
          <a:p>
            <a:endParaRPr lang="en-US" sz="2000" dirty="0"/>
          </a:p>
          <a:p>
            <a:r>
              <a:rPr lang="en-US" sz="2400" dirty="0" smtClean="0"/>
              <a:t>Gender Bias Assessment</a:t>
            </a:r>
            <a:endParaRPr lang="en-US" sz="2400" dirty="0">
              <a:hlinkClick r:id="rId2"/>
            </a:endParaRPr>
          </a:p>
          <a:p>
            <a:pPr lvl="1"/>
            <a:r>
              <a:rPr lang="en-US" sz="2400" dirty="0"/>
              <a:t>Assess your ability to navigate gender </a:t>
            </a:r>
            <a:r>
              <a:rPr lang="en-US" sz="2400" dirty="0" smtClean="0"/>
              <a:t>bias</a:t>
            </a:r>
            <a:endParaRPr lang="en-US" sz="2400" u="sng" dirty="0" smtClean="0">
              <a:hlinkClick r:id="rId2"/>
            </a:endParaRPr>
          </a:p>
          <a:p>
            <a:pPr lvl="1"/>
            <a:r>
              <a:rPr lang="en-US" sz="2400" u="sng" dirty="0" smtClean="0">
                <a:hlinkClick r:id="rId2"/>
              </a:rPr>
              <a:t>http</a:t>
            </a:r>
            <a:r>
              <a:rPr lang="en-US" sz="2400" u="sng" dirty="0">
                <a:hlinkClick r:id="rId2"/>
              </a:rPr>
              <a:t>://</a:t>
            </a:r>
            <a:r>
              <a:rPr lang="en-US" sz="2400" u="sng" dirty="0" smtClean="0">
                <a:hlinkClick r:id="rId2"/>
              </a:rPr>
              <a:t>andieandal.com/assessment/IPO</a:t>
            </a:r>
            <a:r>
              <a:rPr lang="en-US" sz="2400" dirty="0" smtClean="0"/>
              <a:t> </a:t>
            </a:r>
            <a:endParaRPr lang="en-US" sz="2400" dirty="0"/>
          </a:p>
          <a:p>
            <a:pPr lvl="1"/>
            <a:r>
              <a:rPr lang="en-US" sz="2400" dirty="0" smtClean="0"/>
              <a:t>Each </a:t>
            </a:r>
            <a:r>
              <a:rPr lang="en-US" sz="2400" dirty="0"/>
              <a:t>question </a:t>
            </a:r>
            <a:r>
              <a:rPr lang="en-US" sz="2400" dirty="0" smtClean="0"/>
              <a:t>in this assessment presents </a:t>
            </a:r>
            <a:r>
              <a:rPr lang="en-US" sz="2400" dirty="0"/>
              <a:t>a situation of potential gender bias and asks you how you would deal with it. </a:t>
            </a:r>
            <a:endParaRPr lang="en-US" sz="2400" dirty="0" smtClean="0"/>
          </a:p>
          <a:p>
            <a:pPr lvl="1"/>
            <a:r>
              <a:rPr lang="en-US" sz="2400" dirty="0" smtClean="0"/>
              <a:t>The </a:t>
            </a:r>
            <a:r>
              <a:rPr lang="en-US" sz="2400" dirty="0"/>
              <a:t>assessment is framed from the perspective of a woman, so men taking it should put themselves in the position of a woman and answer the questions as if they were her. </a:t>
            </a:r>
            <a:endParaRPr lang="en-US" sz="2400" dirty="0" smtClean="0"/>
          </a:p>
          <a:p>
            <a:pPr lvl="1"/>
            <a:r>
              <a:rPr lang="en-US" sz="2400" dirty="0" smtClean="0"/>
              <a:t>The </a:t>
            </a:r>
            <a:r>
              <a:rPr lang="en-US" sz="2400" dirty="0"/>
              <a:t>assessment only takes a few minutes, it’s provocative and anonymous, and you will receive an evaluation of your answers almost immediately</a:t>
            </a:r>
            <a:r>
              <a:rPr lang="en-US" sz="2400" dirty="0" smtClean="0"/>
              <a:t>.</a:t>
            </a:r>
            <a:endParaRPr lang="en-US" sz="24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87449" y="688357"/>
            <a:ext cx="3360266" cy="2155226"/>
          </a:xfrm>
          <a:prstGeom prst="rect">
            <a:avLst/>
          </a:prstGeom>
        </p:spPr>
      </p:pic>
    </p:spTree>
    <p:extLst>
      <p:ext uri="{BB962C8B-B14F-4D97-AF65-F5344CB8AC3E}">
        <p14:creationId xmlns:p14="http://schemas.microsoft.com/office/powerpoint/2010/main" val="79307981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Implicit Bias – Hypothetical 1 </a:t>
            </a:r>
            <a:endParaRPr lang="en-US" dirty="0">
              <a:solidFill>
                <a:schemeClr val="tx1"/>
              </a:solidFill>
            </a:endParaRPr>
          </a:p>
        </p:txBody>
      </p:sp>
      <p:sp>
        <p:nvSpPr>
          <p:cNvPr id="3" name="Content Placeholder 2"/>
          <p:cNvSpPr>
            <a:spLocks noGrp="1"/>
          </p:cNvSpPr>
          <p:nvPr>
            <p:ph idx="1"/>
          </p:nvPr>
        </p:nvSpPr>
        <p:spPr>
          <a:xfrm>
            <a:off x="677334" y="1353765"/>
            <a:ext cx="10881160" cy="3880773"/>
          </a:xfrm>
        </p:spPr>
        <p:txBody>
          <a:bodyPr>
            <a:noAutofit/>
          </a:bodyPr>
          <a:lstStyle/>
          <a:p>
            <a:pPr marL="0" indent="0">
              <a:buNone/>
            </a:pPr>
            <a:r>
              <a:rPr lang="en-US" sz="2400" dirty="0" smtClean="0"/>
              <a:t>  </a:t>
            </a:r>
          </a:p>
          <a:p>
            <a:r>
              <a:rPr lang="en-US" sz="2400" dirty="0"/>
              <a:t>Zeenat is a corporate lawyer in a corporate legal department with several years of experience.</a:t>
            </a:r>
            <a:endParaRPr lang="en-US" sz="2400" dirty="0" smtClean="0"/>
          </a:p>
          <a:p>
            <a:r>
              <a:rPr lang="en-US" sz="2400" dirty="0" smtClean="0"/>
              <a:t>She is discussing her career goals with her immediate supervisor where she has worked for a year.</a:t>
            </a:r>
          </a:p>
          <a:p>
            <a:r>
              <a:rPr lang="en-US" sz="2400" dirty="0" smtClean="0"/>
              <a:t>Zeenat notes to her supervisor that she wants to be promoted in the coming months and that she’d like to know what she needs to do to be considered for promotion.</a:t>
            </a:r>
          </a:p>
          <a:p>
            <a:r>
              <a:rPr lang="en-US" sz="2400" dirty="0" smtClean="0"/>
              <a:t>Her supervisor laughs and comments that the people who get promotions are those who have several years of tenure at the company.</a:t>
            </a:r>
          </a:p>
          <a:p>
            <a:r>
              <a:rPr lang="en-US" sz="2400" dirty="0" smtClean="0"/>
              <a:t>Model </a:t>
            </a:r>
            <a:r>
              <a:rPr lang="en-US" sz="2400" dirty="0"/>
              <a:t>Rules of Professional Conduct (MRPC) Rules – </a:t>
            </a:r>
            <a:r>
              <a:rPr lang="en-US" sz="2400" dirty="0" smtClean="0"/>
              <a:t>1.1, 1.3, and 8.4.</a:t>
            </a:r>
            <a:endParaRPr lang="en-US" sz="2400" dirty="0"/>
          </a:p>
        </p:txBody>
      </p:sp>
    </p:spTree>
    <p:extLst>
      <p:ext uri="{BB962C8B-B14F-4D97-AF65-F5344CB8AC3E}">
        <p14:creationId xmlns:p14="http://schemas.microsoft.com/office/powerpoint/2010/main" val="30602912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Characteristics that Trigger Bias</a:t>
            </a:r>
            <a:endParaRPr lang="en-US" dirty="0">
              <a:solidFill>
                <a:schemeClr val="tx1"/>
              </a:solidFill>
            </a:endParaRPr>
          </a:p>
        </p:txBody>
      </p:sp>
      <p:sp>
        <p:nvSpPr>
          <p:cNvPr id="3" name="Content Placeholder 2"/>
          <p:cNvSpPr>
            <a:spLocks noGrp="1"/>
          </p:cNvSpPr>
          <p:nvPr>
            <p:ph idx="1"/>
          </p:nvPr>
        </p:nvSpPr>
        <p:spPr>
          <a:xfrm>
            <a:off x="677334" y="1479271"/>
            <a:ext cx="8596668" cy="4871446"/>
          </a:xfrm>
        </p:spPr>
        <p:txBody>
          <a:bodyPr numCol="2">
            <a:noAutofit/>
          </a:bodyPr>
          <a:lstStyle/>
          <a:p>
            <a:r>
              <a:rPr lang="en-US" sz="2400" dirty="0" smtClean="0"/>
              <a:t>Race </a:t>
            </a:r>
            <a:endParaRPr lang="en-US" sz="2400" dirty="0"/>
          </a:p>
          <a:p>
            <a:r>
              <a:rPr lang="en-US" sz="2400" dirty="0"/>
              <a:t>Sex </a:t>
            </a:r>
          </a:p>
          <a:p>
            <a:r>
              <a:rPr lang="en-US" sz="2400" dirty="0"/>
              <a:t>Age </a:t>
            </a:r>
          </a:p>
          <a:p>
            <a:r>
              <a:rPr lang="en-US" sz="2400" dirty="0"/>
              <a:t>Ethnicity </a:t>
            </a:r>
          </a:p>
          <a:p>
            <a:r>
              <a:rPr lang="en-US" sz="2400" dirty="0"/>
              <a:t>Language </a:t>
            </a:r>
          </a:p>
          <a:p>
            <a:r>
              <a:rPr lang="en-US" sz="2400" dirty="0"/>
              <a:t>Culture </a:t>
            </a:r>
          </a:p>
          <a:p>
            <a:r>
              <a:rPr lang="en-US" sz="2400" dirty="0"/>
              <a:t>Socioeconomic </a:t>
            </a:r>
          </a:p>
          <a:p>
            <a:r>
              <a:rPr lang="en-US" sz="2400" dirty="0"/>
              <a:t>Religion </a:t>
            </a:r>
          </a:p>
          <a:p>
            <a:r>
              <a:rPr lang="en-US" sz="2400" dirty="0"/>
              <a:t>Skin Color </a:t>
            </a:r>
          </a:p>
          <a:p>
            <a:r>
              <a:rPr lang="en-US" sz="2400" dirty="0" smtClean="0"/>
              <a:t>Weight  </a:t>
            </a:r>
            <a:endParaRPr lang="en-US" sz="2400" dirty="0"/>
          </a:p>
          <a:p>
            <a:endParaRPr lang="en-US" sz="2400" dirty="0" smtClean="0"/>
          </a:p>
          <a:p>
            <a:r>
              <a:rPr lang="en-US" sz="2400" dirty="0" smtClean="0"/>
              <a:t>Sexuality </a:t>
            </a:r>
            <a:endParaRPr lang="en-US" sz="2400" dirty="0"/>
          </a:p>
          <a:p>
            <a:r>
              <a:rPr lang="en-US" sz="2400" dirty="0"/>
              <a:t>Gender Identity </a:t>
            </a:r>
          </a:p>
          <a:p>
            <a:r>
              <a:rPr lang="en-US" sz="2400" dirty="0"/>
              <a:t>National Origin </a:t>
            </a:r>
          </a:p>
          <a:p>
            <a:r>
              <a:rPr lang="en-US" sz="2400" dirty="0"/>
              <a:t>Disability </a:t>
            </a:r>
          </a:p>
          <a:p>
            <a:r>
              <a:rPr lang="en-US" sz="2400" dirty="0"/>
              <a:t>Political View </a:t>
            </a:r>
          </a:p>
          <a:p>
            <a:r>
              <a:rPr lang="en-US" sz="2400" dirty="0"/>
              <a:t>Profession </a:t>
            </a:r>
          </a:p>
          <a:p>
            <a:r>
              <a:rPr lang="en-US" sz="2400" dirty="0" smtClean="0"/>
              <a:t>Marital </a:t>
            </a:r>
            <a:r>
              <a:rPr lang="en-US" sz="2400" dirty="0"/>
              <a:t>Status </a:t>
            </a:r>
          </a:p>
          <a:p>
            <a:r>
              <a:rPr lang="en-US" sz="2400" dirty="0"/>
              <a:t>Physical Attractiveness </a:t>
            </a:r>
          </a:p>
          <a:p>
            <a:r>
              <a:rPr lang="en-US" sz="2400" dirty="0" smtClean="0"/>
              <a:t>Height</a:t>
            </a:r>
          </a:p>
          <a:p>
            <a:r>
              <a:rPr lang="en-US" sz="2400" dirty="0"/>
              <a:t>Class</a:t>
            </a:r>
          </a:p>
          <a:p>
            <a:pPr marL="0" indent="0">
              <a:buNone/>
            </a:pPr>
            <a:endParaRPr lang="en-US" sz="24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05256" y="2085611"/>
            <a:ext cx="2702052" cy="2734056"/>
          </a:xfrm>
          <a:prstGeom prst="rect">
            <a:avLst/>
          </a:prstGeom>
        </p:spPr>
      </p:pic>
    </p:spTree>
    <p:extLst>
      <p:ext uri="{BB962C8B-B14F-4D97-AF65-F5344CB8AC3E}">
        <p14:creationId xmlns:p14="http://schemas.microsoft.com/office/powerpoint/2010/main" val="161074618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MRPC Rule 1.1</a:t>
            </a:r>
            <a:endParaRPr lang="en-US" dirty="0">
              <a:solidFill>
                <a:schemeClr val="tx1"/>
              </a:solidFill>
            </a:endParaRPr>
          </a:p>
        </p:txBody>
      </p:sp>
      <p:sp>
        <p:nvSpPr>
          <p:cNvPr id="3" name="Content Placeholder 2"/>
          <p:cNvSpPr>
            <a:spLocks noGrp="1"/>
          </p:cNvSpPr>
          <p:nvPr>
            <p:ph idx="1"/>
          </p:nvPr>
        </p:nvSpPr>
        <p:spPr>
          <a:xfrm>
            <a:off x="677333" y="2160589"/>
            <a:ext cx="10761631" cy="3880773"/>
          </a:xfrm>
        </p:spPr>
        <p:txBody>
          <a:bodyPr>
            <a:normAutofit/>
          </a:bodyPr>
          <a:lstStyle/>
          <a:p>
            <a:pPr marL="0" indent="0">
              <a:buNone/>
            </a:pPr>
            <a:r>
              <a:rPr lang="en-US" sz="2400" b="1" dirty="0"/>
              <a:t>Rule 1.1 Competence</a:t>
            </a:r>
          </a:p>
          <a:p>
            <a:pPr marL="0" indent="0">
              <a:buNone/>
            </a:pPr>
            <a:r>
              <a:rPr lang="en-US" sz="2400" dirty="0"/>
              <a:t>A lawyer shall provide competent representation to a client. Competent representation requires the legal knowledge, skill, thoroughness and preparation reasonably necessary for the representation.</a:t>
            </a:r>
          </a:p>
          <a:p>
            <a:pPr marL="0" indent="0">
              <a:buNone/>
            </a:pPr>
            <a:endParaRPr lang="en-US" sz="2400" dirty="0"/>
          </a:p>
        </p:txBody>
      </p:sp>
    </p:spTree>
    <p:extLst>
      <p:ext uri="{BB962C8B-B14F-4D97-AF65-F5344CB8AC3E}">
        <p14:creationId xmlns:p14="http://schemas.microsoft.com/office/powerpoint/2010/main" val="302137536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MRPC Rule 1.3</a:t>
            </a:r>
            <a:endParaRPr lang="en-US" dirty="0">
              <a:solidFill>
                <a:schemeClr val="tx1"/>
              </a:solidFill>
            </a:endParaRPr>
          </a:p>
        </p:txBody>
      </p:sp>
      <p:sp>
        <p:nvSpPr>
          <p:cNvPr id="3" name="Content Placeholder 2"/>
          <p:cNvSpPr>
            <a:spLocks noGrp="1"/>
          </p:cNvSpPr>
          <p:nvPr>
            <p:ph idx="1"/>
          </p:nvPr>
        </p:nvSpPr>
        <p:spPr>
          <a:xfrm>
            <a:off x="677334" y="2160589"/>
            <a:ext cx="10928972" cy="3880773"/>
          </a:xfrm>
        </p:spPr>
        <p:txBody>
          <a:bodyPr>
            <a:normAutofit/>
          </a:bodyPr>
          <a:lstStyle/>
          <a:p>
            <a:pPr marL="0" indent="0">
              <a:buNone/>
            </a:pPr>
            <a:r>
              <a:rPr lang="en-US" sz="2400" b="1" dirty="0"/>
              <a:t>Rule 1.3 Diligence</a:t>
            </a:r>
          </a:p>
          <a:p>
            <a:pPr marL="0" indent="0">
              <a:buNone/>
            </a:pPr>
            <a:r>
              <a:rPr lang="en-US" sz="2400" dirty="0"/>
              <a:t>A lawyer shall act with reasonable diligence and promptness in representing a client.</a:t>
            </a:r>
            <a:endParaRPr lang="en-US" sz="2400" dirty="0">
              <a:effectLst/>
            </a:endParaRPr>
          </a:p>
        </p:txBody>
      </p:sp>
    </p:spTree>
    <p:extLst>
      <p:ext uri="{BB962C8B-B14F-4D97-AF65-F5344CB8AC3E}">
        <p14:creationId xmlns:p14="http://schemas.microsoft.com/office/powerpoint/2010/main" val="117926209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MRPC Rule 8.4(g)</a:t>
            </a:r>
            <a:endParaRPr lang="en-US" dirty="0">
              <a:solidFill>
                <a:schemeClr val="tx1"/>
              </a:solidFill>
            </a:endParaRPr>
          </a:p>
        </p:txBody>
      </p:sp>
      <p:sp>
        <p:nvSpPr>
          <p:cNvPr id="3" name="Content Placeholder 2"/>
          <p:cNvSpPr>
            <a:spLocks noGrp="1"/>
          </p:cNvSpPr>
          <p:nvPr>
            <p:ph idx="1"/>
          </p:nvPr>
        </p:nvSpPr>
        <p:spPr>
          <a:xfrm>
            <a:off x="677334" y="2160589"/>
            <a:ext cx="10881160" cy="3880773"/>
          </a:xfrm>
        </p:spPr>
        <p:txBody>
          <a:bodyPr>
            <a:noAutofit/>
          </a:bodyPr>
          <a:lstStyle/>
          <a:p>
            <a:pPr marL="0" indent="0">
              <a:buNone/>
            </a:pPr>
            <a:r>
              <a:rPr lang="en-US" sz="2400" b="1" dirty="0"/>
              <a:t>Rule </a:t>
            </a:r>
            <a:r>
              <a:rPr lang="en-US" sz="2400" b="1" dirty="0" smtClean="0"/>
              <a:t>8.4 – Misconduct</a:t>
            </a:r>
          </a:p>
          <a:p>
            <a:pPr marL="0" indent="0">
              <a:buNone/>
            </a:pPr>
            <a:r>
              <a:rPr lang="en-US" sz="2400" dirty="0"/>
              <a:t>It is professional misconduct for a lawyer to</a:t>
            </a:r>
            <a:r>
              <a:rPr lang="en-US" sz="2400" dirty="0" smtClean="0"/>
              <a:t>:</a:t>
            </a:r>
            <a:endParaRPr lang="en-US" sz="2400" dirty="0"/>
          </a:p>
          <a:p>
            <a:pPr marL="0" indent="0">
              <a:buNone/>
            </a:pPr>
            <a:r>
              <a:rPr lang="en-US" sz="2400" dirty="0"/>
              <a:t>(g) engage in conduct that the lawyer knows or reasonably should know is harassment or discrimination on the basis of race, sex, religion, national origin, ethnicity, disability, age, sexual orientation, gender identity, marital status or socioeconomic status in conduct related to the practice of law. This paragraph does not limit the ability of a lawyer to accept, decline or withdraw from a representation in accordance with Rule 1.16. This paragraph does not preclude legitimate advice or advocacy consistent with these Rules.</a:t>
            </a:r>
          </a:p>
        </p:txBody>
      </p:sp>
    </p:spTree>
    <p:extLst>
      <p:ext uri="{BB962C8B-B14F-4D97-AF65-F5344CB8AC3E}">
        <p14:creationId xmlns:p14="http://schemas.microsoft.com/office/powerpoint/2010/main" val="319751613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Implicit Bias – Hypothetical 2</a:t>
            </a:r>
            <a:endParaRPr lang="en-US" dirty="0">
              <a:solidFill>
                <a:schemeClr val="tx1"/>
              </a:solidFill>
            </a:endParaRPr>
          </a:p>
        </p:txBody>
      </p:sp>
      <p:sp>
        <p:nvSpPr>
          <p:cNvPr id="3" name="Content Placeholder 2"/>
          <p:cNvSpPr>
            <a:spLocks noGrp="1"/>
          </p:cNvSpPr>
          <p:nvPr>
            <p:ph idx="1"/>
          </p:nvPr>
        </p:nvSpPr>
        <p:spPr>
          <a:xfrm>
            <a:off x="677333" y="2160589"/>
            <a:ext cx="10767607" cy="3880773"/>
          </a:xfrm>
        </p:spPr>
        <p:txBody>
          <a:bodyPr>
            <a:normAutofit/>
          </a:bodyPr>
          <a:lstStyle/>
          <a:p>
            <a:r>
              <a:rPr lang="en-US" sz="2400" dirty="0" smtClean="0"/>
              <a:t>Lucia is a patent attorney in a corporate legal department. She has worked at the company for several years.</a:t>
            </a:r>
          </a:p>
          <a:p>
            <a:r>
              <a:rPr lang="en-US" sz="2400" dirty="0" smtClean="0"/>
              <a:t>Lucia is pregnant. She notifies her immediate supervisor that she is pregnant once she is in her second trimester.</a:t>
            </a:r>
          </a:p>
          <a:p>
            <a:r>
              <a:rPr lang="en-US" sz="2400" dirty="0" smtClean="0"/>
              <a:t>The supervisor remarks that this is a major inconvenience and he is not sure how the legal department will cover for her while she is out on vacation for weeks.</a:t>
            </a:r>
          </a:p>
          <a:p>
            <a:r>
              <a:rPr lang="en-US" sz="2400" dirty="0" smtClean="0"/>
              <a:t>MRPC Rule 8.4.</a:t>
            </a:r>
            <a:endParaRPr lang="en-US" sz="2400" dirty="0"/>
          </a:p>
        </p:txBody>
      </p:sp>
    </p:spTree>
    <p:extLst>
      <p:ext uri="{BB962C8B-B14F-4D97-AF65-F5344CB8AC3E}">
        <p14:creationId xmlns:p14="http://schemas.microsoft.com/office/powerpoint/2010/main" val="267438361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MRPC Rule 8.4(g)</a:t>
            </a:r>
            <a:endParaRPr lang="en-US" dirty="0">
              <a:solidFill>
                <a:schemeClr val="tx1"/>
              </a:solidFill>
            </a:endParaRPr>
          </a:p>
        </p:txBody>
      </p:sp>
      <p:sp>
        <p:nvSpPr>
          <p:cNvPr id="3" name="Content Placeholder 2"/>
          <p:cNvSpPr>
            <a:spLocks noGrp="1"/>
          </p:cNvSpPr>
          <p:nvPr>
            <p:ph idx="1"/>
          </p:nvPr>
        </p:nvSpPr>
        <p:spPr>
          <a:xfrm>
            <a:off x="677334" y="1652593"/>
            <a:ext cx="10725772" cy="3880773"/>
          </a:xfrm>
        </p:spPr>
        <p:txBody>
          <a:bodyPr>
            <a:noAutofit/>
          </a:bodyPr>
          <a:lstStyle/>
          <a:p>
            <a:pPr marL="0" indent="0">
              <a:buNone/>
            </a:pPr>
            <a:r>
              <a:rPr lang="en-US" sz="2400" b="1" dirty="0"/>
              <a:t>Rule 8.4 – Misconduct</a:t>
            </a:r>
          </a:p>
          <a:p>
            <a:pPr marL="0" indent="0">
              <a:buNone/>
            </a:pPr>
            <a:r>
              <a:rPr lang="en-US" sz="2400" dirty="0"/>
              <a:t>It is professional misconduct for a lawyer to:</a:t>
            </a:r>
          </a:p>
          <a:p>
            <a:pPr marL="0" indent="0">
              <a:buNone/>
            </a:pPr>
            <a:r>
              <a:rPr lang="en-US" sz="2400" dirty="0"/>
              <a:t>(g) engage in conduct that the lawyer knows or reasonably should know is harassment or discrimination on the basis of race, sex, religion, national origin, ethnicity, disability, age, sexual orientation, gender identity, marital status or socioeconomic status in conduct related to the practice of law. This paragraph does not limit the ability of a lawyer to accept, decline or withdraw from a representation in accordance with Rule 1.16. This paragraph does not preclude legitimate advice or advocacy consistent with these Rules.</a:t>
            </a:r>
          </a:p>
        </p:txBody>
      </p:sp>
    </p:spTree>
    <p:extLst>
      <p:ext uri="{BB962C8B-B14F-4D97-AF65-F5344CB8AC3E}">
        <p14:creationId xmlns:p14="http://schemas.microsoft.com/office/powerpoint/2010/main" val="245674101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92066" y="53797"/>
            <a:ext cx="8596668" cy="1320800"/>
          </a:xfrm>
        </p:spPr>
        <p:txBody>
          <a:bodyPr/>
          <a:lstStyle/>
          <a:p>
            <a:r>
              <a:rPr lang="en-US" dirty="0" smtClean="0">
                <a:solidFill>
                  <a:schemeClr val="tx1"/>
                </a:solidFill>
              </a:rPr>
              <a:t>Implicit Bias – Hypothetical 3</a:t>
            </a:r>
            <a:endParaRPr lang="en-US" dirty="0">
              <a:solidFill>
                <a:schemeClr val="tx1"/>
              </a:solidFill>
            </a:endParaRPr>
          </a:p>
        </p:txBody>
      </p:sp>
      <p:sp>
        <p:nvSpPr>
          <p:cNvPr id="3" name="Content Placeholder 2"/>
          <p:cNvSpPr>
            <a:spLocks noGrp="1"/>
          </p:cNvSpPr>
          <p:nvPr>
            <p:ph idx="1"/>
          </p:nvPr>
        </p:nvSpPr>
        <p:spPr>
          <a:xfrm>
            <a:off x="677333" y="809930"/>
            <a:ext cx="10917019" cy="3880773"/>
          </a:xfrm>
        </p:spPr>
        <p:txBody>
          <a:bodyPr>
            <a:noAutofit/>
          </a:bodyPr>
          <a:lstStyle/>
          <a:p>
            <a:r>
              <a:rPr lang="en-US" sz="2000" dirty="0"/>
              <a:t>There is an outspoken and direct female, junior partner, Patty, with a long history of other employees complaining about her use of profanity, crass demeanor and insensitive comments. </a:t>
            </a:r>
            <a:endParaRPr lang="en-US" sz="2000" dirty="0" smtClean="0"/>
          </a:p>
          <a:p>
            <a:r>
              <a:rPr lang="en-US" sz="2000" dirty="0" smtClean="0"/>
              <a:t>Others </a:t>
            </a:r>
            <a:r>
              <a:rPr lang="en-US" sz="2000" dirty="0"/>
              <a:t>however, applaud Patty’s willingness to say what no one else is willing to say.  </a:t>
            </a:r>
            <a:endParaRPr lang="en-US" sz="2000" dirty="0" smtClean="0"/>
          </a:p>
          <a:p>
            <a:r>
              <a:rPr lang="en-US" sz="2000" dirty="0" smtClean="0"/>
              <a:t>There </a:t>
            </a:r>
            <a:r>
              <a:rPr lang="en-US" sz="2000" dirty="0"/>
              <a:t>is a prestigious opportunity to open a new office in an up and coming, but socially conservative city. </a:t>
            </a:r>
            <a:endParaRPr lang="en-US" sz="2000" dirty="0" smtClean="0"/>
          </a:p>
          <a:p>
            <a:r>
              <a:rPr lang="en-US" sz="2000" dirty="0" smtClean="0"/>
              <a:t>Patty</a:t>
            </a:r>
            <a:r>
              <a:rPr lang="en-US" sz="2000" dirty="0"/>
              <a:t>, who is unmarried and has no children, went to law school in this city and is familiar with many of the local businesses. </a:t>
            </a:r>
            <a:endParaRPr lang="en-US" sz="2000" dirty="0" smtClean="0"/>
          </a:p>
          <a:p>
            <a:r>
              <a:rPr lang="en-US" sz="2000" dirty="0" smtClean="0"/>
              <a:t>The </a:t>
            </a:r>
            <a:r>
              <a:rPr lang="en-US" sz="2000" dirty="0"/>
              <a:t>firm offers the opportunity to Frank, who is also very outspoken and blunt. </a:t>
            </a:r>
            <a:endParaRPr lang="en-US" sz="2000" dirty="0" smtClean="0"/>
          </a:p>
          <a:p>
            <a:r>
              <a:rPr lang="en-US" sz="2000" dirty="0" smtClean="0"/>
              <a:t>Patty </a:t>
            </a:r>
            <a:r>
              <a:rPr lang="en-US" sz="2000" dirty="0"/>
              <a:t>is told that the firm is concerned that she is too “pushy” to be successful in this city. </a:t>
            </a:r>
            <a:endParaRPr lang="en-US" sz="2000" dirty="0" smtClean="0"/>
          </a:p>
          <a:p>
            <a:r>
              <a:rPr lang="en-US" sz="2000" dirty="0" smtClean="0"/>
              <a:t> </a:t>
            </a:r>
            <a:r>
              <a:rPr lang="en-US" sz="2000" dirty="0"/>
              <a:t>Patty contacts the local EEOC field office alleging employment discrimination on the basis of sex in violation of Title VII of the Civil Rights Act of 1964.  </a:t>
            </a:r>
            <a:endParaRPr lang="en-US" sz="2000" dirty="0" smtClean="0"/>
          </a:p>
          <a:p>
            <a:r>
              <a:rPr lang="en-US" sz="2000" dirty="0" smtClean="0"/>
              <a:t>Patty </a:t>
            </a:r>
            <a:r>
              <a:rPr lang="en-US" sz="2000" dirty="0"/>
              <a:t>contends that men are held to a different standard when it relates to how they communicate. </a:t>
            </a:r>
            <a:endParaRPr lang="en-US" sz="2000" dirty="0" smtClean="0"/>
          </a:p>
          <a:p>
            <a:r>
              <a:rPr lang="en-US" sz="2000" dirty="0" smtClean="0"/>
              <a:t>MRPC Rules 1.1 &amp; </a:t>
            </a:r>
            <a:r>
              <a:rPr lang="en-US" sz="2000" dirty="0"/>
              <a:t>8.4 and Title VII of the Civil Rights Act of </a:t>
            </a:r>
            <a:r>
              <a:rPr lang="en-US" sz="2000" dirty="0" smtClean="0"/>
              <a:t>1964.</a:t>
            </a:r>
            <a:endParaRPr lang="en-US" sz="2000" dirty="0"/>
          </a:p>
        </p:txBody>
      </p:sp>
    </p:spTree>
    <p:extLst>
      <p:ext uri="{BB962C8B-B14F-4D97-AF65-F5344CB8AC3E}">
        <p14:creationId xmlns:p14="http://schemas.microsoft.com/office/powerpoint/2010/main" val="165002848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MRPC Rule 1.1</a:t>
            </a:r>
            <a:endParaRPr lang="en-US" dirty="0">
              <a:solidFill>
                <a:schemeClr val="tx1"/>
              </a:solidFill>
            </a:endParaRPr>
          </a:p>
        </p:txBody>
      </p:sp>
      <p:sp>
        <p:nvSpPr>
          <p:cNvPr id="3" name="Content Placeholder 2"/>
          <p:cNvSpPr>
            <a:spLocks noGrp="1"/>
          </p:cNvSpPr>
          <p:nvPr>
            <p:ph idx="1"/>
          </p:nvPr>
        </p:nvSpPr>
        <p:spPr>
          <a:xfrm>
            <a:off x="677334" y="2160589"/>
            <a:ext cx="10905066" cy="3880773"/>
          </a:xfrm>
        </p:spPr>
        <p:txBody>
          <a:bodyPr>
            <a:normAutofit/>
          </a:bodyPr>
          <a:lstStyle/>
          <a:p>
            <a:pPr marL="0" indent="0">
              <a:buNone/>
            </a:pPr>
            <a:r>
              <a:rPr lang="en-US" sz="2400" b="1" dirty="0"/>
              <a:t>Rule 1.1 Competence</a:t>
            </a:r>
          </a:p>
          <a:p>
            <a:pPr marL="0" indent="0">
              <a:buNone/>
            </a:pPr>
            <a:r>
              <a:rPr lang="en-US" sz="2400" dirty="0"/>
              <a:t>A lawyer shall provide competent representation to a client. Competent representation requires the legal knowledge, skill, thoroughness and preparation reasonably necessary for the representation.</a:t>
            </a:r>
          </a:p>
          <a:p>
            <a:pPr marL="0" indent="0">
              <a:buNone/>
            </a:pPr>
            <a:endParaRPr lang="en-US" sz="2400" dirty="0"/>
          </a:p>
        </p:txBody>
      </p:sp>
    </p:spTree>
    <p:extLst>
      <p:ext uri="{BB962C8B-B14F-4D97-AF65-F5344CB8AC3E}">
        <p14:creationId xmlns:p14="http://schemas.microsoft.com/office/powerpoint/2010/main" val="184932630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MRPC Rule 8.4(g)</a:t>
            </a:r>
            <a:endParaRPr lang="en-US" dirty="0">
              <a:solidFill>
                <a:schemeClr val="tx1"/>
              </a:solidFill>
            </a:endParaRPr>
          </a:p>
        </p:txBody>
      </p:sp>
      <p:sp>
        <p:nvSpPr>
          <p:cNvPr id="3" name="Content Placeholder 2"/>
          <p:cNvSpPr>
            <a:spLocks noGrp="1"/>
          </p:cNvSpPr>
          <p:nvPr>
            <p:ph idx="1"/>
          </p:nvPr>
        </p:nvSpPr>
        <p:spPr>
          <a:xfrm>
            <a:off x="677333" y="2160589"/>
            <a:ext cx="10821395" cy="3880773"/>
          </a:xfrm>
        </p:spPr>
        <p:txBody>
          <a:bodyPr>
            <a:noAutofit/>
          </a:bodyPr>
          <a:lstStyle/>
          <a:p>
            <a:pPr marL="0" indent="0">
              <a:buNone/>
            </a:pPr>
            <a:r>
              <a:rPr lang="en-US" sz="2400" b="1" dirty="0"/>
              <a:t>Rule 8.4 – Misconduct</a:t>
            </a:r>
          </a:p>
          <a:p>
            <a:pPr marL="0" indent="0">
              <a:buNone/>
            </a:pPr>
            <a:r>
              <a:rPr lang="en-US" sz="2400" dirty="0"/>
              <a:t>It is professional misconduct for a lawyer to:</a:t>
            </a:r>
          </a:p>
          <a:p>
            <a:pPr marL="0" indent="0">
              <a:buNone/>
            </a:pPr>
            <a:r>
              <a:rPr lang="en-US" sz="2400" dirty="0"/>
              <a:t>(g) engage in conduct that the lawyer knows or reasonably should know is harassment or discrimination on the basis of race, sex, religion, national origin, ethnicity, disability, age, sexual orientation, gender identity, marital status or socioeconomic status in conduct related to the practice of law. This paragraph does not limit the ability of a lawyer to accept, decline or withdraw from a representation in accordance with Rule 1.16. This paragraph does not preclude legitimate advice or advocacy consistent with these Rules.</a:t>
            </a:r>
          </a:p>
        </p:txBody>
      </p:sp>
    </p:spTree>
    <p:extLst>
      <p:ext uri="{BB962C8B-B14F-4D97-AF65-F5344CB8AC3E}">
        <p14:creationId xmlns:p14="http://schemas.microsoft.com/office/powerpoint/2010/main" val="72651030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Title VII of the Civil Rights Act of 1964</a:t>
            </a:r>
          </a:p>
        </p:txBody>
      </p:sp>
      <p:sp>
        <p:nvSpPr>
          <p:cNvPr id="3" name="Content Placeholder 2"/>
          <p:cNvSpPr>
            <a:spLocks noGrp="1"/>
          </p:cNvSpPr>
          <p:nvPr>
            <p:ph idx="1"/>
          </p:nvPr>
        </p:nvSpPr>
        <p:spPr>
          <a:xfrm>
            <a:off x="677333" y="2160589"/>
            <a:ext cx="10791513" cy="3880773"/>
          </a:xfrm>
        </p:spPr>
        <p:txBody>
          <a:bodyPr>
            <a:normAutofit/>
          </a:bodyPr>
          <a:lstStyle/>
          <a:p>
            <a:pPr marL="0" indent="0">
              <a:buNone/>
            </a:pPr>
            <a:r>
              <a:rPr lang="en-US" sz="2400" b="1" dirty="0"/>
              <a:t>Title VII of the Civil Rights Act of 1964</a:t>
            </a:r>
            <a:r>
              <a:rPr lang="en-US" sz="2400" dirty="0"/>
              <a:t> is a federal law that prohibits employers from discriminating against employees on the basis of sex, race, color, national origin, and religion. It generally applies to employers with 15 or more employees, including federal, state, and local governments.</a:t>
            </a:r>
          </a:p>
        </p:txBody>
      </p:sp>
    </p:spTree>
    <p:extLst>
      <p:ext uri="{BB962C8B-B14F-4D97-AF65-F5344CB8AC3E}">
        <p14:creationId xmlns:p14="http://schemas.microsoft.com/office/powerpoint/2010/main" val="93408405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85274"/>
            <a:ext cx="8596668" cy="1320800"/>
          </a:xfrm>
        </p:spPr>
        <p:txBody>
          <a:bodyPr/>
          <a:lstStyle/>
          <a:p>
            <a:r>
              <a:rPr lang="en-US" dirty="0" smtClean="0">
                <a:solidFill>
                  <a:schemeClr val="tx1"/>
                </a:solidFill>
              </a:rPr>
              <a:t>Implicit Bias – Hypothetical 4 </a:t>
            </a:r>
            <a:endParaRPr lang="en-US" dirty="0">
              <a:solidFill>
                <a:schemeClr val="tx1"/>
              </a:solidFill>
            </a:endParaRPr>
          </a:p>
        </p:txBody>
      </p:sp>
      <p:sp>
        <p:nvSpPr>
          <p:cNvPr id="3" name="Content Placeholder 2"/>
          <p:cNvSpPr>
            <a:spLocks noGrp="1"/>
          </p:cNvSpPr>
          <p:nvPr>
            <p:ph idx="1"/>
          </p:nvPr>
        </p:nvSpPr>
        <p:spPr>
          <a:xfrm>
            <a:off x="677333" y="1048978"/>
            <a:ext cx="11168031" cy="3880773"/>
          </a:xfrm>
        </p:spPr>
        <p:txBody>
          <a:bodyPr>
            <a:noAutofit/>
          </a:bodyPr>
          <a:lstStyle/>
          <a:p>
            <a:r>
              <a:rPr lang="en-US" sz="2000" dirty="0"/>
              <a:t>A firm is hosting an end of summer picnic as a farewell to its summer associates. </a:t>
            </a:r>
            <a:endParaRPr lang="en-US" sz="2000" dirty="0" smtClean="0"/>
          </a:p>
          <a:p>
            <a:r>
              <a:rPr lang="en-US" sz="2000" dirty="0" smtClean="0"/>
              <a:t>A </a:t>
            </a:r>
            <a:r>
              <a:rPr lang="en-US" sz="2000" dirty="0"/>
              <a:t>great deal of alcohol is consumed at the event. </a:t>
            </a:r>
            <a:endParaRPr lang="en-US" sz="2000" dirty="0" smtClean="0"/>
          </a:p>
          <a:p>
            <a:r>
              <a:rPr lang="en-US" sz="2000" dirty="0" smtClean="0"/>
              <a:t>At </a:t>
            </a:r>
            <a:r>
              <a:rPr lang="en-US" sz="2000" dirty="0"/>
              <a:t>the end of the event a male partner, Boris, insists on driving one of the female associates, Anna, home. </a:t>
            </a:r>
            <a:endParaRPr lang="en-US" sz="2000" dirty="0" smtClean="0"/>
          </a:p>
          <a:p>
            <a:r>
              <a:rPr lang="en-US" sz="2000" dirty="0" smtClean="0"/>
              <a:t>The </a:t>
            </a:r>
            <a:r>
              <a:rPr lang="en-US" sz="2000" dirty="0"/>
              <a:t>female associate is a local resident and is staying with her parents in a dangerous neighborhood. </a:t>
            </a:r>
            <a:endParaRPr lang="en-US" sz="2000" dirty="0" smtClean="0"/>
          </a:p>
          <a:p>
            <a:r>
              <a:rPr lang="en-US" sz="2000" dirty="0" smtClean="0"/>
              <a:t>Anna </a:t>
            </a:r>
            <a:r>
              <a:rPr lang="en-US" sz="2000" dirty="0"/>
              <a:t>is the first person in her family to go to college and has worked hard to get academic scholarships throughout her undergraduate and law school programs. </a:t>
            </a:r>
            <a:endParaRPr lang="en-US" sz="2000" dirty="0" smtClean="0"/>
          </a:p>
          <a:p>
            <a:r>
              <a:rPr lang="en-US" sz="2000" dirty="0" smtClean="0"/>
              <a:t>She </a:t>
            </a:r>
            <a:r>
              <a:rPr lang="en-US" sz="2000" dirty="0"/>
              <a:t>consistently received praise from the firm for her performance and professionalism. </a:t>
            </a:r>
            <a:endParaRPr lang="en-US" sz="2000" dirty="0" smtClean="0"/>
          </a:p>
          <a:p>
            <a:r>
              <a:rPr lang="en-US" sz="2000" dirty="0" smtClean="0"/>
              <a:t>At </a:t>
            </a:r>
            <a:r>
              <a:rPr lang="en-US" sz="2000" dirty="0"/>
              <a:t>the end of the drive, Boris makes romantic advances, which Anna refuses. </a:t>
            </a:r>
            <a:endParaRPr lang="en-US" sz="2000" dirty="0" smtClean="0"/>
          </a:p>
          <a:p>
            <a:r>
              <a:rPr lang="en-US" sz="2000" dirty="0" smtClean="0"/>
              <a:t>The </a:t>
            </a:r>
            <a:r>
              <a:rPr lang="en-US" sz="2000" dirty="0"/>
              <a:t>next summer she applies for a similar position with the same firm but is not selected. </a:t>
            </a:r>
            <a:endParaRPr lang="en-US" sz="2000" dirty="0" smtClean="0"/>
          </a:p>
          <a:p>
            <a:r>
              <a:rPr lang="en-US" sz="2000" dirty="0" smtClean="0"/>
              <a:t>She </a:t>
            </a:r>
            <a:r>
              <a:rPr lang="en-US" sz="2000" dirty="0"/>
              <a:t>is told that the firm is concerned that she might not have the social savvy to handle their high-caliber </a:t>
            </a:r>
            <a:r>
              <a:rPr lang="en-US" sz="2000" dirty="0" smtClean="0"/>
              <a:t>clients.</a:t>
            </a:r>
          </a:p>
          <a:p>
            <a:r>
              <a:rPr lang="en-US" sz="2000" dirty="0" smtClean="0"/>
              <a:t>MRPC Rules 1.1, 5.1, 8.4.</a:t>
            </a:r>
          </a:p>
        </p:txBody>
      </p:sp>
    </p:spTree>
    <p:extLst>
      <p:ext uri="{BB962C8B-B14F-4D97-AF65-F5344CB8AC3E}">
        <p14:creationId xmlns:p14="http://schemas.microsoft.com/office/powerpoint/2010/main" val="36856652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How does it work?</a:t>
            </a:r>
            <a:endParaRPr lang="en-US" dirty="0">
              <a:solidFill>
                <a:schemeClr val="tx1"/>
              </a:solidFill>
            </a:endParaRPr>
          </a:p>
        </p:txBody>
      </p:sp>
      <p:sp>
        <p:nvSpPr>
          <p:cNvPr id="3" name="Content Placeholder 2"/>
          <p:cNvSpPr>
            <a:spLocks noGrp="1"/>
          </p:cNvSpPr>
          <p:nvPr>
            <p:ph idx="1"/>
          </p:nvPr>
        </p:nvSpPr>
        <p:spPr>
          <a:xfrm>
            <a:off x="677334" y="1395611"/>
            <a:ext cx="10809442" cy="3880773"/>
          </a:xfrm>
        </p:spPr>
        <p:txBody>
          <a:bodyPr>
            <a:normAutofit/>
          </a:bodyPr>
          <a:lstStyle/>
          <a:p>
            <a:r>
              <a:rPr lang="en-US" sz="2400" dirty="0" smtClean="0"/>
              <a:t>The unconscious processing abilities of the human brain are estimated at roughly 11 million bits of information per second. </a:t>
            </a:r>
          </a:p>
          <a:p>
            <a:r>
              <a:rPr lang="en-US" sz="2400" dirty="0" smtClean="0"/>
              <a:t>Compare that to the estimate for conscious processing: about 40 bits of information per second.</a:t>
            </a: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75748" y="3250079"/>
            <a:ext cx="4572000" cy="3238500"/>
          </a:xfrm>
          <a:prstGeom prst="rect">
            <a:avLst/>
          </a:prstGeom>
        </p:spPr>
      </p:pic>
    </p:spTree>
    <p:extLst>
      <p:ext uri="{BB962C8B-B14F-4D97-AF65-F5344CB8AC3E}">
        <p14:creationId xmlns:p14="http://schemas.microsoft.com/office/powerpoint/2010/main" val="145052762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MRPC Rule 1.1</a:t>
            </a:r>
            <a:endParaRPr lang="en-US" dirty="0">
              <a:solidFill>
                <a:schemeClr val="tx1"/>
              </a:solidFill>
            </a:endParaRPr>
          </a:p>
        </p:txBody>
      </p:sp>
      <p:sp>
        <p:nvSpPr>
          <p:cNvPr id="3" name="Content Placeholder 2"/>
          <p:cNvSpPr>
            <a:spLocks noGrp="1"/>
          </p:cNvSpPr>
          <p:nvPr>
            <p:ph idx="1"/>
          </p:nvPr>
        </p:nvSpPr>
        <p:spPr>
          <a:xfrm>
            <a:off x="677333" y="2160589"/>
            <a:ext cx="10683937" cy="3880773"/>
          </a:xfrm>
        </p:spPr>
        <p:txBody>
          <a:bodyPr>
            <a:normAutofit/>
          </a:bodyPr>
          <a:lstStyle/>
          <a:p>
            <a:pPr marL="0" indent="0">
              <a:buNone/>
            </a:pPr>
            <a:r>
              <a:rPr lang="en-US" sz="2400" b="1" dirty="0"/>
              <a:t>Rule 1.1 Competence</a:t>
            </a:r>
          </a:p>
          <a:p>
            <a:pPr marL="0" indent="0">
              <a:buNone/>
            </a:pPr>
            <a:r>
              <a:rPr lang="en-US" sz="2400" dirty="0"/>
              <a:t>A lawyer shall provide competent representation to a client. Competent representation requires the legal knowledge, skill, thoroughness and preparation reasonably necessary for the representation.</a:t>
            </a:r>
          </a:p>
          <a:p>
            <a:pPr marL="0" indent="0">
              <a:buNone/>
            </a:pPr>
            <a:endParaRPr lang="en-US" sz="2400" dirty="0"/>
          </a:p>
        </p:txBody>
      </p:sp>
    </p:spTree>
    <p:extLst>
      <p:ext uri="{BB962C8B-B14F-4D97-AF65-F5344CB8AC3E}">
        <p14:creationId xmlns:p14="http://schemas.microsoft.com/office/powerpoint/2010/main" val="147653129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92851"/>
            <a:ext cx="8596668" cy="1320800"/>
          </a:xfrm>
        </p:spPr>
        <p:txBody>
          <a:bodyPr/>
          <a:lstStyle/>
          <a:p>
            <a:r>
              <a:rPr lang="en-US" dirty="0" smtClean="0">
                <a:solidFill>
                  <a:schemeClr val="tx1"/>
                </a:solidFill>
              </a:rPr>
              <a:t>MRPC Rule 5.1</a:t>
            </a:r>
            <a:endParaRPr lang="en-US" dirty="0">
              <a:solidFill>
                <a:schemeClr val="tx1"/>
              </a:solidFill>
            </a:endParaRPr>
          </a:p>
        </p:txBody>
      </p:sp>
      <p:sp>
        <p:nvSpPr>
          <p:cNvPr id="3" name="Content Placeholder 2"/>
          <p:cNvSpPr>
            <a:spLocks noGrp="1"/>
          </p:cNvSpPr>
          <p:nvPr>
            <p:ph idx="1"/>
          </p:nvPr>
        </p:nvSpPr>
        <p:spPr>
          <a:xfrm>
            <a:off x="677334" y="1210338"/>
            <a:ext cx="11030572" cy="3880773"/>
          </a:xfrm>
        </p:spPr>
        <p:txBody>
          <a:bodyPr>
            <a:noAutofit/>
          </a:bodyPr>
          <a:lstStyle/>
          <a:p>
            <a:pPr marL="0" indent="0">
              <a:buNone/>
            </a:pPr>
            <a:r>
              <a:rPr lang="en-US" sz="2000" b="1" dirty="0"/>
              <a:t>Rule 5.1 Responsibilities Of Partners</a:t>
            </a:r>
            <a:r>
              <a:rPr lang="en-US" sz="2000" b="1" dirty="0" smtClean="0"/>
              <a:t>, Managers</a:t>
            </a:r>
            <a:r>
              <a:rPr lang="en-US" sz="2000" b="1" dirty="0"/>
              <a:t>, And Supervisory Lawyers</a:t>
            </a:r>
          </a:p>
          <a:p>
            <a:pPr marL="0" indent="0">
              <a:buNone/>
            </a:pPr>
            <a:r>
              <a:rPr lang="en-US" sz="2000" dirty="0" smtClean="0"/>
              <a:t>(</a:t>
            </a:r>
            <a:r>
              <a:rPr lang="en-US" sz="2000" dirty="0"/>
              <a:t>a) A partner in a law firm, and a lawyer who individually or together with other lawyers possesses comparable managerial authority in a law firm, shall make reasonable efforts to ensure that the firm has in effect measures giving reasonable assurance that all lawyers in the firm conform to the Rules of Professional Conduct</a:t>
            </a:r>
            <a:r>
              <a:rPr lang="en-US" sz="2000" dirty="0" smtClean="0"/>
              <a:t>.</a:t>
            </a:r>
            <a:endParaRPr lang="en-US" sz="2000" dirty="0"/>
          </a:p>
          <a:p>
            <a:pPr marL="0" indent="0">
              <a:buNone/>
            </a:pPr>
            <a:r>
              <a:rPr lang="en-US" sz="2000" dirty="0"/>
              <a:t>(b) A lawyer having direct supervisory authority over another lawyer shall make reasonable efforts to ensure that the other lawyer conforms to the Rules of Professional Conduct</a:t>
            </a:r>
            <a:r>
              <a:rPr lang="en-US" sz="2000" dirty="0" smtClean="0"/>
              <a:t>.</a:t>
            </a:r>
            <a:endParaRPr lang="en-US" sz="2000" dirty="0"/>
          </a:p>
          <a:p>
            <a:pPr marL="0" indent="0">
              <a:buNone/>
            </a:pPr>
            <a:r>
              <a:rPr lang="en-US" sz="2000" dirty="0"/>
              <a:t>(c) A lawyer shall be responsible for another lawyer's violation of the Rules of Professional Conduct if</a:t>
            </a:r>
            <a:r>
              <a:rPr lang="en-US" sz="2000" dirty="0" smtClean="0"/>
              <a:t>:</a:t>
            </a:r>
            <a:endParaRPr lang="en-US" sz="2000" dirty="0"/>
          </a:p>
          <a:p>
            <a:pPr marL="0" indent="0">
              <a:buNone/>
            </a:pPr>
            <a:r>
              <a:rPr lang="en-US" sz="2000" dirty="0"/>
              <a:t>(1) the lawyer orders or, with knowledge of the specific conduct, ratifies the conduct involved; or</a:t>
            </a:r>
          </a:p>
          <a:p>
            <a:pPr marL="0" indent="0">
              <a:buNone/>
            </a:pPr>
            <a:r>
              <a:rPr lang="en-US" sz="2000" dirty="0" smtClean="0"/>
              <a:t>(</a:t>
            </a:r>
            <a:r>
              <a:rPr lang="en-US" sz="2000" dirty="0"/>
              <a:t>2) the lawyer is a partner or has comparable managerial authority in the law firm in which the other lawyer practices, or has direct supervisory authority over the other lawyer, and knows of the conduct at a time when its consequences can be avoided or mitigated but fails to take reasonable remedial action</a:t>
            </a:r>
            <a:r>
              <a:rPr lang="en-US" sz="2000" dirty="0" smtClean="0"/>
              <a:t>.</a:t>
            </a:r>
            <a:endParaRPr lang="en-US" sz="2000" dirty="0"/>
          </a:p>
        </p:txBody>
      </p:sp>
    </p:spTree>
    <p:extLst>
      <p:ext uri="{BB962C8B-B14F-4D97-AF65-F5344CB8AC3E}">
        <p14:creationId xmlns:p14="http://schemas.microsoft.com/office/powerpoint/2010/main" val="397054887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MRPC Rule 8.4(g)</a:t>
            </a:r>
            <a:endParaRPr lang="en-US" dirty="0">
              <a:solidFill>
                <a:schemeClr val="tx1"/>
              </a:solidFill>
            </a:endParaRPr>
          </a:p>
        </p:txBody>
      </p:sp>
      <p:sp>
        <p:nvSpPr>
          <p:cNvPr id="3" name="Content Placeholder 2"/>
          <p:cNvSpPr>
            <a:spLocks noGrp="1"/>
          </p:cNvSpPr>
          <p:nvPr>
            <p:ph idx="1"/>
          </p:nvPr>
        </p:nvSpPr>
        <p:spPr>
          <a:xfrm>
            <a:off x="677334" y="2160589"/>
            <a:ext cx="10779560" cy="3880773"/>
          </a:xfrm>
        </p:spPr>
        <p:txBody>
          <a:bodyPr>
            <a:noAutofit/>
          </a:bodyPr>
          <a:lstStyle/>
          <a:p>
            <a:pPr marL="0" indent="0">
              <a:buNone/>
            </a:pPr>
            <a:r>
              <a:rPr lang="en-US" sz="2400" b="1" dirty="0"/>
              <a:t>Rule 8.4 – Misconduct</a:t>
            </a:r>
          </a:p>
          <a:p>
            <a:pPr marL="0" indent="0">
              <a:buNone/>
            </a:pPr>
            <a:r>
              <a:rPr lang="en-US" sz="2400" dirty="0"/>
              <a:t>It is professional misconduct for a lawyer to:</a:t>
            </a:r>
          </a:p>
          <a:p>
            <a:pPr marL="0" indent="0">
              <a:buNone/>
            </a:pPr>
            <a:r>
              <a:rPr lang="en-US" sz="2400" dirty="0"/>
              <a:t>(g) engage in conduct that the lawyer knows or reasonably should know is harassment or discrimination on the basis of race, sex, religion, national origin, ethnicity, disability, age, sexual orientation, gender identity, marital status or socioeconomic status in conduct related to the practice of law. This paragraph does not limit the ability of a lawyer to accept, decline or withdraw from a representation in accordance with Rule 1.16. This paragraph does not preclude legitimate advice or advocacy consistent with these Rules.</a:t>
            </a:r>
          </a:p>
        </p:txBody>
      </p:sp>
    </p:spTree>
    <p:extLst>
      <p:ext uri="{BB962C8B-B14F-4D97-AF65-F5344CB8AC3E}">
        <p14:creationId xmlns:p14="http://schemas.microsoft.com/office/powerpoint/2010/main" val="86866130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Implicit Bias – Hypothetical 5 </a:t>
            </a:r>
            <a:endParaRPr lang="en-US" dirty="0">
              <a:solidFill>
                <a:schemeClr val="tx1"/>
              </a:solidFill>
            </a:endParaRPr>
          </a:p>
        </p:txBody>
      </p:sp>
      <p:sp>
        <p:nvSpPr>
          <p:cNvPr id="3" name="Content Placeholder 2"/>
          <p:cNvSpPr>
            <a:spLocks noGrp="1"/>
          </p:cNvSpPr>
          <p:nvPr>
            <p:ph idx="1"/>
          </p:nvPr>
        </p:nvSpPr>
        <p:spPr>
          <a:xfrm>
            <a:off x="677333" y="1521103"/>
            <a:ext cx="10988737" cy="3880773"/>
          </a:xfrm>
        </p:spPr>
        <p:txBody>
          <a:bodyPr>
            <a:noAutofit/>
          </a:bodyPr>
          <a:lstStyle/>
          <a:p>
            <a:r>
              <a:rPr lang="en-US" sz="2400" dirty="0"/>
              <a:t>There is a prestigious opportunity to represent a cosmetics company at a firm that has been working hard to build relationships in this industry. </a:t>
            </a:r>
            <a:endParaRPr lang="en-US" sz="2400" dirty="0" smtClean="0"/>
          </a:p>
          <a:p>
            <a:r>
              <a:rPr lang="en-US" sz="2400" dirty="0" smtClean="0"/>
              <a:t>Helen </a:t>
            </a:r>
            <a:r>
              <a:rPr lang="en-US" sz="2400" dirty="0"/>
              <a:t>is a top earning employee and would undoubtedly do a great job with this client. </a:t>
            </a:r>
            <a:endParaRPr lang="en-US" sz="2400" dirty="0" smtClean="0"/>
          </a:p>
          <a:p>
            <a:r>
              <a:rPr lang="en-US" sz="2400" dirty="0" smtClean="0"/>
              <a:t>Helen </a:t>
            </a:r>
            <a:r>
              <a:rPr lang="en-US" sz="2400" dirty="0"/>
              <a:t>is known around the office for drinking whiskey and smoking cigars, and is frequently seen at the local sports bar with her female partner. </a:t>
            </a:r>
            <a:endParaRPr lang="en-US" sz="2400" dirty="0" smtClean="0"/>
          </a:p>
          <a:p>
            <a:r>
              <a:rPr lang="en-US" sz="2400" dirty="0" smtClean="0"/>
              <a:t>The </a:t>
            </a:r>
            <a:r>
              <a:rPr lang="en-US" sz="2400" dirty="0"/>
              <a:t>firm decides to give the opportunity to Betty, a less experienced associate and former beauty pageant winner, because they feel she has more of a personal interest in the industry and will be more committed to building a lasting relationship with the client. </a:t>
            </a:r>
            <a:endParaRPr lang="en-US" sz="2400" dirty="0" smtClean="0"/>
          </a:p>
          <a:p>
            <a:r>
              <a:rPr lang="en-US" sz="2400" dirty="0" smtClean="0"/>
              <a:t>MRPC Rules 1.1, 1.3, 8.4.</a:t>
            </a:r>
            <a:endParaRPr lang="en-US" sz="2400" dirty="0"/>
          </a:p>
        </p:txBody>
      </p:sp>
    </p:spTree>
    <p:extLst>
      <p:ext uri="{BB962C8B-B14F-4D97-AF65-F5344CB8AC3E}">
        <p14:creationId xmlns:p14="http://schemas.microsoft.com/office/powerpoint/2010/main" val="18656880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MRPC Rule 1.1</a:t>
            </a:r>
            <a:endParaRPr lang="en-US" dirty="0">
              <a:solidFill>
                <a:schemeClr val="tx1"/>
              </a:solidFill>
            </a:endParaRPr>
          </a:p>
        </p:txBody>
      </p:sp>
      <p:sp>
        <p:nvSpPr>
          <p:cNvPr id="3" name="Content Placeholder 2"/>
          <p:cNvSpPr>
            <a:spLocks noGrp="1"/>
          </p:cNvSpPr>
          <p:nvPr>
            <p:ph idx="1"/>
          </p:nvPr>
        </p:nvSpPr>
        <p:spPr>
          <a:xfrm>
            <a:off x="677334" y="2160589"/>
            <a:ext cx="10779560" cy="3880773"/>
          </a:xfrm>
        </p:spPr>
        <p:txBody>
          <a:bodyPr>
            <a:normAutofit/>
          </a:bodyPr>
          <a:lstStyle/>
          <a:p>
            <a:pPr marL="0" indent="0">
              <a:buNone/>
            </a:pPr>
            <a:r>
              <a:rPr lang="en-US" sz="2400" b="1" dirty="0"/>
              <a:t>Rule 1.1 Competence</a:t>
            </a:r>
          </a:p>
          <a:p>
            <a:pPr marL="0" indent="0">
              <a:buNone/>
            </a:pPr>
            <a:r>
              <a:rPr lang="en-US" sz="2400" dirty="0"/>
              <a:t>A lawyer shall provide competent representation to a client. Competent representation requires the legal knowledge, skill, thoroughness and preparation reasonably necessary for the representation.</a:t>
            </a:r>
          </a:p>
          <a:p>
            <a:pPr marL="0" indent="0">
              <a:buNone/>
            </a:pPr>
            <a:endParaRPr lang="en-US" sz="2400" dirty="0"/>
          </a:p>
        </p:txBody>
      </p:sp>
    </p:spTree>
    <p:extLst>
      <p:ext uri="{BB962C8B-B14F-4D97-AF65-F5344CB8AC3E}">
        <p14:creationId xmlns:p14="http://schemas.microsoft.com/office/powerpoint/2010/main" val="255580692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MRPC Rule 1.3</a:t>
            </a:r>
            <a:endParaRPr lang="en-US" dirty="0">
              <a:solidFill>
                <a:schemeClr val="tx1"/>
              </a:solidFill>
            </a:endParaRPr>
          </a:p>
        </p:txBody>
      </p:sp>
      <p:sp>
        <p:nvSpPr>
          <p:cNvPr id="3" name="Content Placeholder 2"/>
          <p:cNvSpPr>
            <a:spLocks noGrp="1"/>
          </p:cNvSpPr>
          <p:nvPr>
            <p:ph idx="1"/>
          </p:nvPr>
        </p:nvSpPr>
        <p:spPr>
          <a:xfrm>
            <a:off x="677333" y="2160589"/>
            <a:ext cx="10922995" cy="3880773"/>
          </a:xfrm>
        </p:spPr>
        <p:txBody>
          <a:bodyPr>
            <a:normAutofit/>
          </a:bodyPr>
          <a:lstStyle/>
          <a:p>
            <a:pPr marL="0" indent="0">
              <a:buNone/>
            </a:pPr>
            <a:r>
              <a:rPr lang="en-US" sz="2400" b="1" dirty="0"/>
              <a:t>Rule 1.3 Diligence</a:t>
            </a:r>
          </a:p>
          <a:p>
            <a:pPr marL="0" indent="0">
              <a:buNone/>
            </a:pPr>
            <a:r>
              <a:rPr lang="en-US" sz="2400" dirty="0"/>
              <a:t>A lawyer shall act with reasonable diligence and promptness in representing a client.</a:t>
            </a:r>
            <a:endParaRPr lang="en-US" sz="2400" dirty="0">
              <a:effectLst/>
            </a:endParaRPr>
          </a:p>
        </p:txBody>
      </p:sp>
    </p:spTree>
    <p:extLst>
      <p:ext uri="{BB962C8B-B14F-4D97-AF65-F5344CB8AC3E}">
        <p14:creationId xmlns:p14="http://schemas.microsoft.com/office/powerpoint/2010/main" val="415991426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MRPC Rule 8.4(g)</a:t>
            </a:r>
            <a:endParaRPr lang="en-US" dirty="0">
              <a:solidFill>
                <a:schemeClr val="tx1"/>
              </a:solidFill>
            </a:endParaRPr>
          </a:p>
        </p:txBody>
      </p:sp>
      <p:sp>
        <p:nvSpPr>
          <p:cNvPr id="3" name="Content Placeholder 2"/>
          <p:cNvSpPr>
            <a:spLocks noGrp="1"/>
          </p:cNvSpPr>
          <p:nvPr>
            <p:ph idx="1"/>
          </p:nvPr>
        </p:nvSpPr>
        <p:spPr>
          <a:xfrm>
            <a:off x="677333" y="2160589"/>
            <a:ext cx="10869207" cy="3880773"/>
          </a:xfrm>
        </p:spPr>
        <p:txBody>
          <a:bodyPr>
            <a:noAutofit/>
          </a:bodyPr>
          <a:lstStyle/>
          <a:p>
            <a:pPr marL="0" indent="0">
              <a:buNone/>
            </a:pPr>
            <a:r>
              <a:rPr lang="en-US" sz="2400" b="1" dirty="0"/>
              <a:t>Rule 8.4 – Misconduct</a:t>
            </a:r>
          </a:p>
          <a:p>
            <a:pPr marL="0" indent="0">
              <a:buNone/>
            </a:pPr>
            <a:r>
              <a:rPr lang="en-US" sz="2400" dirty="0"/>
              <a:t>It is professional misconduct for a lawyer to:</a:t>
            </a:r>
          </a:p>
          <a:p>
            <a:pPr marL="0" indent="0">
              <a:buNone/>
            </a:pPr>
            <a:r>
              <a:rPr lang="en-US" sz="2400" dirty="0"/>
              <a:t>(g) engage in conduct that the lawyer knows or reasonably should know is harassment or discrimination on the basis of race, sex, religion, national origin, ethnicity, disability, age, sexual orientation, gender identity, marital status or socioeconomic status in conduct related to the practice of law. This paragraph does not limit the ability of a lawyer to accept, decline or withdraw from a representation in accordance with Rule 1.16. This paragraph does not preclude legitimate advice or advocacy consistent with these Rules.</a:t>
            </a:r>
          </a:p>
        </p:txBody>
      </p:sp>
    </p:spTree>
    <p:extLst>
      <p:ext uri="{BB962C8B-B14F-4D97-AF65-F5344CB8AC3E}">
        <p14:creationId xmlns:p14="http://schemas.microsoft.com/office/powerpoint/2010/main" val="295543456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Implicit Bias – Hypothetical 6 </a:t>
            </a:r>
            <a:endParaRPr lang="en-US" dirty="0">
              <a:solidFill>
                <a:schemeClr val="tx1"/>
              </a:solidFill>
            </a:endParaRPr>
          </a:p>
        </p:txBody>
      </p:sp>
      <p:sp>
        <p:nvSpPr>
          <p:cNvPr id="3" name="Content Placeholder 2"/>
          <p:cNvSpPr>
            <a:spLocks noGrp="1"/>
          </p:cNvSpPr>
          <p:nvPr>
            <p:ph idx="1"/>
          </p:nvPr>
        </p:nvSpPr>
        <p:spPr>
          <a:xfrm>
            <a:off x="677333" y="1694428"/>
            <a:ext cx="10887137" cy="3880773"/>
          </a:xfrm>
        </p:spPr>
        <p:txBody>
          <a:bodyPr>
            <a:noAutofit/>
          </a:bodyPr>
          <a:lstStyle/>
          <a:p>
            <a:r>
              <a:rPr lang="en-US" sz="2400" dirty="0"/>
              <a:t>A firm is interviewing for business with a high-profile Japanese technology company. </a:t>
            </a:r>
            <a:endParaRPr lang="en-US" sz="2400" dirty="0" smtClean="0"/>
          </a:p>
          <a:p>
            <a:r>
              <a:rPr lang="en-US" sz="2400" dirty="0" smtClean="0"/>
              <a:t>The </a:t>
            </a:r>
            <a:r>
              <a:rPr lang="en-US" sz="2400" dirty="0"/>
              <a:t>firm has a second year associate, Tony, in Mergers &amp; Acquisitions who is Japanese-American. </a:t>
            </a:r>
            <a:endParaRPr lang="en-US" sz="2400" dirty="0" smtClean="0"/>
          </a:p>
          <a:p>
            <a:r>
              <a:rPr lang="en-US" sz="2400" dirty="0" smtClean="0"/>
              <a:t>They </a:t>
            </a:r>
            <a:r>
              <a:rPr lang="en-US" sz="2400" dirty="0"/>
              <a:t>ask Tony to deliver the pitch to the tech company. </a:t>
            </a:r>
            <a:endParaRPr lang="en-US" sz="2400" dirty="0" smtClean="0"/>
          </a:p>
          <a:p>
            <a:r>
              <a:rPr lang="en-US" sz="2400" dirty="0" smtClean="0"/>
              <a:t>After </a:t>
            </a:r>
            <a:r>
              <a:rPr lang="en-US" sz="2400" dirty="0"/>
              <a:t>he completes the assignment he confides in his mentor that he felt a bit used because he has never expressed any interest in Intellectual Property Law and was clearly not the most qualified person for the job. </a:t>
            </a:r>
            <a:endParaRPr lang="en-US" sz="2400" dirty="0" smtClean="0"/>
          </a:p>
          <a:p>
            <a:r>
              <a:rPr lang="en-US" sz="2400" dirty="0" smtClean="0"/>
              <a:t>MRPC Rules 1.1, 1.3, 8.4</a:t>
            </a:r>
            <a:endParaRPr lang="en-US" sz="2400" dirty="0"/>
          </a:p>
        </p:txBody>
      </p:sp>
    </p:spTree>
    <p:extLst>
      <p:ext uri="{BB962C8B-B14F-4D97-AF65-F5344CB8AC3E}">
        <p14:creationId xmlns:p14="http://schemas.microsoft.com/office/powerpoint/2010/main" val="234465539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MRPC Rule 1.1</a:t>
            </a:r>
            <a:endParaRPr lang="en-US" dirty="0">
              <a:solidFill>
                <a:schemeClr val="tx1"/>
              </a:solidFill>
            </a:endParaRPr>
          </a:p>
        </p:txBody>
      </p:sp>
      <p:sp>
        <p:nvSpPr>
          <p:cNvPr id="3" name="Content Placeholder 2"/>
          <p:cNvSpPr>
            <a:spLocks noGrp="1"/>
          </p:cNvSpPr>
          <p:nvPr>
            <p:ph idx="1"/>
          </p:nvPr>
        </p:nvSpPr>
        <p:spPr>
          <a:xfrm>
            <a:off x="677333" y="2160589"/>
            <a:ext cx="10869207" cy="3880773"/>
          </a:xfrm>
        </p:spPr>
        <p:txBody>
          <a:bodyPr>
            <a:normAutofit/>
          </a:bodyPr>
          <a:lstStyle/>
          <a:p>
            <a:pPr marL="0" indent="0">
              <a:buNone/>
            </a:pPr>
            <a:r>
              <a:rPr lang="en-US" sz="2400" b="1" dirty="0"/>
              <a:t>Rule 1.1 Competence</a:t>
            </a:r>
          </a:p>
          <a:p>
            <a:pPr marL="0" indent="0">
              <a:buNone/>
            </a:pPr>
            <a:r>
              <a:rPr lang="en-US" sz="2400" dirty="0"/>
              <a:t>A lawyer shall provide competent representation to a client. Competent representation requires the legal knowledge, skill, thoroughness and preparation reasonably necessary for the representation.</a:t>
            </a:r>
          </a:p>
          <a:p>
            <a:pPr marL="0" indent="0">
              <a:buNone/>
            </a:pPr>
            <a:endParaRPr lang="en-US" sz="2400" dirty="0"/>
          </a:p>
        </p:txBody>
      </p:sp>
    </p:spTree>
    <p:extLst>
      <p:ext uri="{BB962C8B-B14F-4D97-AF65-F5344CB8AC3E}">
        <p14:creationId xmlns:p14="http://schemas.microsoft.com/office/powerpoint/2010/main" val="307259431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MRPC Rule 1.3</a:t>
            </a:r>
            <a:endParaRPr lang="en-US" dirty="0">
              <a:solidFill>
                <a:schemeClr val="tx1"/>
              </a:solidFill>
            </a:endParaRPr>
          </a:p>
        </p:txBody>
      </p:sp>
      <p:sp>
        <p:nvSpPr>
          <p:cNvPr id="3" name="Content Placeholder 2"/>
          <p:cNvSpPr>
            <a:spLocks noGrp="1"/>
          </p:cNvSpPr>
          <p:nvPr>
            <p:ph idx="1"/>
          </p:nvPr>
        </p:nvSpPr>
        <p:spPr>
          <a:xfrm>
            <a:off x="677333" y="2160589"/>
            <a:ext cx="10821395" cy="3880773"/>
          </a:xfrm>
        </p:spPr>
        <p:txBody>
          <a:bodyPr>
            <a:normAutofit/>
          </a:bodyPr>
          <a:lstStyle/>
          <a:p>
            <a:pPr marL="0" indent="0">
              <a:buNone/>
            </a:pPr>
            <a:r>
              <a:rPr lang="en-US" sz="2400" b="1" dirty="0"/>
              <a:t>Rule 1.3 Diligence</a:t>
            </a:r>
          </a:p>
          <a:p>
            <a:pPr marL="0" indent="0">
              <a:buNone/>
            </a:pPr>
            <a:r>
              <a:rPr lang="en-US" sz="2400" dirty="0"/>
              <a:t>A lawyer shall act with reasonable diligence and promptness in representing a client.</a:t>
            </a:r>
            <a:endParaRPr lang="en-US" sz="2400" dirty="0">
              <a:effectLst/>
            </a:endParaRPr>
          </a:p>
        </p:txBody>
      </p:sp>
    </p:spTree>
    <p:extLst>
      <p:ext uri="{BB962C8B-B14F-4D97-AF65-F5344CB8AC3E}">
        <p14:creationId xmlns:p14="http://schemas.microsoft.com/office/powerpoint/2010/main" val="32720956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How does it work?</a:t>
            </a:r>
            <a:endParaRPr lang="en-US" dirty="0">
              <a:solidFill>
                <a:schemeClr val="tx1"/>
              </a:solidFill>
            </a:endParaRPr>
          </a:p>
        </p:txBody>
      </p:sp>
      <p:sp>
        <p:nvSpPr>
          <p:cNvPr id="3" name="Content Placeholder 2"/>
          <p:cNvSpPr>
            <a:spLocks noGrp="1"/>
          </p:cNvSpPr>
          <p:nvPr>
            <p:ph idx="1"/>
          </p:nvPr>
        </p:nvSpPr>
        <p:spPr>
          <a:xfrm>
            <a:off x="838200" y="1825625"/>
            <a:ext cx="6405282" cy="4351338"/>
          </a:xfrm>
        </p:spPr>
        <p:txBody>
          <a:bodyPr>
            <a:normAutofit/>
          </a:bodyPr>
          <a:lstStyle/>
          <a:p>
            <a:r>
              <a:rPr lang="en-US" sz="2400" dirty="0" smtClean="0"/>
              <a:t>The brain seeks to conserve energy.</a:t>
            </a:r>
          </a:p>
          <a:p>
            <a:r>
              <a:rPr lang="en-US" sz="2400" dirty="0" smtClean="0"/>
              <a:t>Decision-making, problem-solving, ambiguity, and novelty take heavy cognitive reserves.</a:t>
            </a:r>
          </a:p>
          <a:p>
            <a:r>
              <a:rPr lang="en-US" sz="2400" dirty="0"/>
              <a:t>Humans have evolved to have mental shortcuts that save time and yield reliable results to make sense of their </a:t>
            </a:r>
            <a:r>
              <a:rPr lang="en-US" sz="2400" dirty="0" smtClean="0"/>
              <a:t>environment.</a:t>
            </a: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36326" y="2360048"/>
            <a:ext cx="3630349" cy="2600418"/>
          </a:xfrm>
          <a:prstGeom prst="rect">
            <a:avLst/>
          </a:prstGeom>
        </p:spPr>
      </p:pic>
    </p:spTree>
    <p:extLst>
      <p:ext uri="{BB962C8B-B14F-4D97-AF65-F5344CB8AC3E}">
        <p14:creationId xmlns:p14="http://schemas.microsoft.com/office/powerpoint/2010/main" val="64503370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MRPC Rule 8.4(g)</a:t>
            </a:r>
            <a:endParaRPr lang="en-US" dirty="0">
              <a:solidFill>
                <a:schemeClr val="tx1"/>
              </a:solidFill>
            </a:endParaRPr>
          </a:p>
        </p:txBody>
      </p:sp>
      <p:sp>
        <p:nvSpPr>
          <p:cNvPr id="3" name="Content Placeholder 2"/>
          <p:cNvSpPr>
            <a:spLocks noGrp="1"/>
          </p:cNvSpPr>
          <p:nvPr>
            <p:ph idx="1"/>
          </p:nvPr>
        </p:nvSpPr>
        <p:spPr>
          <a:xfrm>
            <a:off x="677334" y="1849816"/>
            <a:ext cx="10833348" cy="3880773"/>
          </a:xfrm>
        </p:spPr>
        <p:txBody>
          <a:bodyPr>
            <a:noAutofit/>
          </a:bodyPr>
          <a:lstStyle/>
          <a:p>
            <a:pPr marL="0" indent="0">
              <a:buNone/>
            </a:pPr>
            <a:r>
              <a:rPr lang="en-US" sz="2400" b="1" dirty="0"/>
              <a:t>Rule 8.4 – Misconduct</a:t>
            </a:r>
          </a:p>
          <a:p>
            <a:pPr marL="0" indent="0">
              <a:buNone/>
            </a:pPr>
            <a:r>
              <a:rPr lang="en-US" sz="2400" dirty="0"/>
              <a:t>It is professional misconduct for a lawyer to:</a:t>
            </a:r>
          </a:p>
          <a:p>
            <a:pPr marL="0" indent="0">
              <a:buNone/>
            </a:pPr>
            <a:r>
              <a:rPr lang="en-US" sz="2400" dirty="0"/>
              <a:t>(g) engage in conduct that the lawyer knows or reasonably should know is harassment or discrimination on the basis of race, sex, religion, national origin, ethnicity, disability, age, sexual orientation, gender identity, marital status or socioeconomic status in conduct related to the practice of law. This paragraph does not limit the ability of a lawyer to accept, decline or withdraw from a representation in accordance with Rule 1.16. This paragraph does not preclude legitimate advice or advocacy consistent with these Rules.</a:t>
            </a:r>
          </a:p>
        </p:txBody>
      </p:sp>
    </p:spTree>
    <p:extLst>
      <p:ext uri="{BB962C8B-B14F-4D97-AF65-F5344CB8AC3E}">
        <p14:creationId xmlns:p14="http://schemas.microsoft.com/office/powerpoint/2010/main" val="78307158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Implicit Bias – Hypothetical 7</a:t>
            </a:r>
            <a:endParaRPr lang="en-US" dirty="0">
              <a:solidFill>
                <a:schemeClr val="tx1"/>
              </a:solidFill>
            </a:endParaRPr>
          </a:p>
        </p:txBody>
      </p:sp>
      <p:sp>
        <p:nvSpPr>
          <p:cNvPr id="3" name="Content Placeholder 2"/>
          <p:cNvSpPr>
            <a:spLocks noGrp="1"/>
          </p:cNvSpPr>
          <p:nvPr>
            <p:ph idx="1"/>
          </p:nvPr>
        </p:nvSpPr>
        <p:spPr>
          <a:xfrm>
            <a:off x="677334" y="1813957"/>
            <a:ext cx="11108266" cy="3880773"/>
          </a:xfrm>
        </p:spPr>
        <p:txBody>
          <a:bodyPr>
            <a:noAutofit/>
          </a:bodyPr>
          <a:lstStyle/>
          <a:p>
            <a:r>
              <a:rPr lang="en-US" sz="2400" dirty="0" smtClean="0"/>
              <a:t>Mark and Ray, who are both first year associates in a law firm, are chatting in a conference room waiting for the partners to arrive before a litigation conference call with a client.</a:t>
            </a:r>
          </a:p>
          <a:p>
            <a:r>
              <a:rPr lang="en-US" sz="2400" dirty="0" smtClean="0"/>
              <a:t>Mark mentions how he is worried about his mom who might be evicted from her rental because she has been having some issues with substance abuse.</a:t>
            </a:r>
          </a:p>
          <a:p>
            <a:r>
              <a:rPr lang="en-US" sz="2400" dirty="0" smtClean="0"/>
              <a:t>One of the partners walks into the conference room as Ray laughs and comments that a bit of drug use never hurt anyone.</a:t>
            </a:r>
          </a:p>
          <a:p>
            <a:r>
              <a:rPr lang="en-US" sz="2400" dirty="0" smtClean="0"/>
              <a:t>MRPC 1.1, 1.3, 5.1, 8.4.</a:t>
            </a:r>
            <a:endParaRPr lang="en-US" sz="2400" dirty="0"/>
          </a:p>
        </p:txBody>
      </p:sp>
    </p:spTree>
    <p:extLst>
      <p:ext uri="{BB962C8B-B14F-4D97-AF65-F5344CB8AC3E}">
        <p14:creationId xmlns:p14="http://schemas.microsoft.com/office/powerpoint/2010/main" val="218984802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MRPC Rule 1.1</a:t>
            </a:r>
            <a:endParaRPr lang="en-US" dirty="0">
              <a:solidFill>
                <a:schemeClr val="tx1"/>
              </a:solidFill>
            </a:endParaRPr>
          </a:p>
        </p:txBody>
      </p:sp>
      <p:sp>
        <p:nvSpPr>
          <p:cNvPr id="3" name="Content Placeholder 2"/>
          <p:cNvSpPr>
            <a:spLocks noGrp="1"/>
          </p:cNvSpPr>
          <p:nvPr>
            <p:ph idx="1"/>
          </p:nvPr>
        </p:nvSpPr>
        <p:spPr>
          <a:xfrm>
            <a:off x="677334" y="2160589"/>
            <a:ext cx="10911042" cy="3880773"/>
          </a:xfrm>
        </p:spPr>
        <p:txBody>
          <a:bodyPr>
            <a:normAutofit/>
          </a:bodyPr>
          <a:lstStyle/>
          <a:p>
            <a:pPr marL="0" indent="0">
              <a:buNone/>
            </a:pPr>
            <a:r>
              <a:rPr lang="en-US" sz="2400" b="1" dirty="0"/>
              <a:t>Rule 1.1 Competence</a:t>
            </a:r>
          </a:p>
          <a:p>
            <a:pPr marL="0" indent="0">
              <a:buNone/>
            </a:pPr>
            <a:r>
              <a:rPr lang="en-US" sz="2400" dirty="0"/>
              <a:t>A lawyer shall provide competent representation to a client. Competent representation requires the legal knowledge, skill, thoroughness and preparation reasonably necessary for the representation.</a:t>
            </a:r>
          </a:p>
          <a:p>
            <a:pPr marL="0" indent="0">
              <a:buNone/>
            </a:pPr>
            <a:endParaRPr lang="en-US" sz="2400" dirty="0"/>
          </a:p>
        </p:txBody>
      </p:sp>
    </p:spTree>
    <p:extLst>
      <p:ext uri="{BB962C8B-B14F-4D97-AF65-F5344CB8AC3E}">
        <p14:creationId xmlns:p14="http://schemas.microsoft.com/office/powerpoint/2010/main" val="56199519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MRPC Rule 1.3</a:t>
            </a:r>
            <a:endParaRPr lang="en-US" dirty="0">
              <a:solidFill>
                <a:schemeClr val="tx1"/>
              </a:solidFill>
            </a:endParaRPr>
          </a:p>
        </p:txBody>
      </p:sp>
      <p:sp>
        <p:nvSpPr>
          <p:cNvPr id="3" name="Content Placeholder 2"/>
          <p:cNvSpPr>
            <a:spLocks noGrp="1"/>
          </p:cNvSpPr>
          <p:nvPr>
            <p:ph idx="1"/>
          </p:nvPr>
        </p:nvSpPr>
        <p:spPr>
          <a:xfrm>
            <a:off x="677334" y="2160589"/>
            <a:ext cx="10934948" cy="3880773"/>
          </a:xfrm>
        </p:spPr>
        <p:txBody>
          <a:bodyPr>
            <a:normAutofit/>
          </a:bodyPr>
          <a:lstStyle/>
          <a:p>
            <a:pPr marL="0" indent="0">
              <a:buNone/>
            </a:pPr>
            <a:r>
              <a:rPr lang="en-US" sz="2400" b="1" dirty="0"/>
              <a:t>Rule 1.3 Diligence</a:t>
            </a:r>
          </a:p>
          <a:p>
            <a:pPr marL="0" indent="0">
              <a:buNone/>
            </a:pPr>
            <a:r>
              <a:rPr lang="en-US" sz="2400" dirty="0"/>
              <a:t>A lawyer shall act with reasonable diligence and promptness in representing a client.</a:t>
            </a:r>
            <a:endParaRPr lang="en-US" sz="2400" dirty="0">
              <a:effectLst/>
            </a:endParaRPr>
          </a:p>
        </p:txBody>
      </p:sp>
    </p:spTree>
    <p:extLst>
      <p:ext uri="{BB962C8B-B14F-4D97-AF65-F5344CB8AC3E}">
        <p14:creationId xmlns:p14="http://schemas.microsoft.com/office/powerpoint/2010/main" val="242866861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46642"/>
            <a:ext cx="8596668" cy="1320800"/>
          </a:xfrm>
        </p:spPr>
        <p:txBody>
          <a:bodyPr/>
          <a:lstStyle/>
          <a:p>
            <a:r>
              <a:rPr lang="en-US" dirty="0" smtClean="0">
                <a:solidFill>
                  <a:schemeClr val="tx1"/>
                </a:solidFill>
              </a:rPr>
              <a:t>MRPC Rule 5.1</a:t>
            </a:r>
            <a:endParaRPr lang="en-US" dirty="0">
              <a:solidFill>
                <a:schemeClr val="tx1"/>
              </a:solidFill>
            </a:endParaRPr>
          </a:p>
        </p:txBody>
      </p:sp>
      <p:sp>
        <p:nvSpPr>
          <p:cNvPr id="3" name="Content Placeholder 2"/>
          <p:cNvSpPr>
            <a:spLocks noGrp="1"/>
          </p:cNvSpPr>
          <p:nvPr>
            <p:ph idx="1"/>
          </p:nvPr>
        </p:nvSpPr>
        <p:spPr>
          <a:xfrm>
            <a:off x="677333" y="1389629"/>
            <a:ext cx="10779561" cy="3880773"/>
          </a:xfrm>
        </p:spPr>
        <p:txBody>
          <a:bodyPr>
            <a:noAutofit/>
          </a:bodyPr>
          <a:lstStyle/>
          <a:p>
            <a:pPr marL="0" indent="0">
              <a:buNone/>
            </a:pPr>
            <a:r>
              <a:rPr lang="en-US" sz="2000" b="1" dirty="0"/>
              <a:t>Rule 5.1 Responsibilities Of Partners</a:t>
            </a:r>
            <a:r>
              <a:rPr lang="en-US" sz="2000" b="1" dirty="0" smtClean="0"/>
              <a:t>, Managers</a:t>
            </a:r>
            <a:r>
              <a:rPr lang="en-US" sz="2000" b="1" dirty="0"/>
              <a:t>, And Supervisory Lawyers</a:t>
            </a:r>
          </a:p>
          <a:p>
            <a:pPr marL="0" indent="0">
              <a:buNone/>
            </a:pPr>
            <a:r>
              <a:rPr lang="en-US" sz="2000" dirty="0" smtClean="0"/>
              <a:t>(</a:t>
            </a:r>
            <a:r>
              <a:rPr lang="en-US" sz="2000" dirty="0"/>
              <a:t>a) A partner in a law firm, and a lawyer who individually or together with other lawyers possesses comparable managerial authority in a law firm, shall make reasonable efforts to ensure that the firm has in effect measures giving reasonable assurance that all lawyers in the firm conform to the Rules of Professional Conduct</a:t>
            </a:r>
            <a:r>
              <a:rPr lang="en-US" sz="2000" dirty="0" smtClean="0"/>
              <a:t>.</a:t>
            </a:r>
            <a:endParaRPr lang="en-US" sz="2000" dirty="0"/>
          </a:p>
          <a:p>
            <a:pPr marL="0" indent="0">
              <a:buNone/>
            </a:pPr>
            <a:r>
              <a:rPr lang="en-US" sz="2000" dirty="0"/>
              <a:t>(b) A lawyer having direct supervisory authority over another lawyer shall make reasonable efforts to ensure that the other lawyer conforms to the Rules of Professional Conduct</a:t>
            </a:r>
            <a:r>
              <a:rPr lang="en-US" sz="2000" dirty="0" smtClean="0"/>
              <a:t>.</a:t>
            </a:r>
            <a:endParaRPr lang="en-US" sz="2000" dirty="0"/>
          </a:p>
          <a:p>
            <a:pPr marL="0" indent="0">
              <a:buNone/>
            </a:pPr>
            <a:r>
              <a:rPr lang="en-US" sz="2000" dirty="0"/>
              <a:t>(c) A lawyer shall be responsible for another lawyer's violation of the Rules of Professional Conduct if</a:t>
            </a:r>
            <a:r>
              <a:rPr lang="en-US" sz="2000" dirty="0" smtClean="0"/>
              <a:t>:</a:t>
            </a:r>
            <a:endParaRPr lang="en-US" sz="2000" dirty="0"/>
          </a:p>
          <a:p>
            <a:pPr marL="0" indent="0">
              <a:buNone/>
            </a:pPr>
            <a:r>
              <a:rPr lang="en-US" sz="2000" dirty="0"/>
              <a:t>(1) the lawyer orders or, with knowledge of the specific conduct, ratifies the conduct involved; or</a:t>
            </a:r>
          </a:p>
          <a:p>
            <a:pPr marL="0" indent="0">
              <a:buNone/>
            </a:pPr>
            <a:r>
              <a:rPr lang="en-US" sz="2000" dirty="0" smtClean="0"/>
              <a:t>(</a:t>
            </a:r>
            <a:r>
              <a:rPr lang="en-US" sz="2000" dirty="0"/>
              <a:t>2) the lawyer is a partner or has comparable managerial authority in the law firm in which the other lawyer practices, or has direct supervisory authority over the other lawyer, and knows of the conduct at a time when its consequences can be avoided or mitigated but fails to take reasonable remedial action</a:t>
            </a:r>
            <a:r>
              <a:rPr lang="en-US" sz="2000" dirty="0" smtClean="0"/>
              <a:t>.</a:t>
            </a:r>
            <a:endParaRPr lang="en-US" sz="2000" dirty="0"/>
          </a:p>
        </p:txBody>
      </p:sp>
    </p:spTree>
    <p:extLst>
      <p:ext uri="{BB962C8B-B14F-4D97-AF65-F5344CB8AC3E}">
        <p14:creationId xmlns:p14="http://schemas.microsoft.com/office/powerpoint/2010/main" val="343572224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MRPC Rule 8.4(g)</a:t>
            </a:r>
            <a:endParaRPr lang="en-US" dirty="0">
              <a:solidFill>
                <a:schemeClr val="tx1"/>
              </a:solidFill>
            </a:endParaRPr>
          </a:p>
        </p:txBody>
      </p:sp>
      <p:sp>
        <p:nvSpPr>
          <p:cNvPr id="3" name="Content Placeholder 2"/>
          <p:cNvSpPr>
            <a:spLocks noGrp="1"/>
          </p:cNvSpPr>
          <p:nvPr>
            <p:ph idx="1"/>
          </p:nvPr>
        </p:nvSpPr>
        <p:spPr>
          <a:xfrm>
            <a:off x="677333" y="1748219"/>
            <a:ext cx="10917019" cy="3880773"/>
          </a:xfrm>
        </p:spPr>
        <p:txBody>
          <a:bodyPr>
            <a:noAutofit/>
          </a:bodyPr>
          <a:lstStyle/>
          <a:p>
            <a:pPr marL="0" indent="0">
              <a:buNone/>
            </a:pPr>
            <a:r>
              <a:rPr lang="en-US" sz="2400" b="1" dirty="0"/>
              <a:t>Rule 8.4 – Misconduct</a:t>
            </a:r>
          </a:p>
          <a:p>
            <a:pPr marL="0" indent="0">
              <a:buNone/>
            </a:pPr>
            <a:r>
              <a:rPr lang="en-US" sz="2400" dirty="0"/>
              <a:t>It is professional misconduct for a lawyer to:</a:t>
            </a:r>
          </a:p>
          <a:p>
            <a:pPr marL="0" indent="0">
              <a:buNone/>
            </a:pPr>
            <a:r>
              <a:rPr lang="en-US" sz="2400" dirty="0"/>
              <a:t>(g) engage in conduct that the lawyer knows or reasonably should know is harassment or discrimination on the basis of race, sex, religion, national origin, ethnicity, disability, age, sexual orientation, gender identity, marital status or socioeconomic status in conduct related to the practice of law. This paragraph does not limit the ability of a lawyer to accept, decline or withdraw from a representation in accordance with Rule 1.16. This paragraph does not preclude legitimate advice or advocacy consistent with these Rules.</a:t>
            </a:r>
          </a:p>
        </p:txBody>
      </p:sp>
    </p:spTree>
    <p:extLst>
      <p:ext uri="{BB962C8B-B14F-4D97-AF65-F5344CB8AC3E}">
        <p14:creationId xmlns:p14="http://schemas.microsoft.com/office/powerpoint/2010/main" val="825603574"/>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Implicit Bias – Hypothetical 8</a:t>
            </a:r>
            <a:endParaRPr lang="en-US" dirty="0">
              <a:solidFill>
                <a:schemeClr val="tx1"/>
              </a:solidFill>
            </a:endParaRPr>
          </a:p>
        </p:txBody>
      </p:sp>
      <p:sp>
        <p:nvSpPr>
          <p:cNvPr id="3" name="Content Placeholder 2"/>
          <p:cNvSpPr>
            <a:spLocks noGrp="1"/>
          </p:cNvSpPr>
          <p:nvPr>
            <p:ph idx="1"/>
          </p:nvPr>
        </p:nvSpPr>
        <p:spPr>
          <a:xfrm>
            <a:off x="677333" y="1580877"/>
            <a:ext cx="11036549" cy="3880773"/>
          </a:xfrm>
        </p:spPr>
        <p:txBody>
          <a:bodyPr>
            <a:noAutofit/>
          </a:bodyPr>
          <a:lstStyle/>
          <a:p>
            <a:r>
              <a:rPr lang="en-US" sz="2400" dirty="0" smtClean="0"/>
              <a:t>Tom is interviewing a prospective client – a dark-skinned woman wearing a head scarf.  </a:t>
            </a:r>
          </a:p>
          <a:p>
            <a:r>
              <a:rPr lang="en-US" sz="2400" dirty="0" smtClean="0"/>
              <a:t>The prospective client’s name is Reshma Maliki.</a:t>
            </a:r>
          </a:p>
          <a:p>
            <a:r>
              <a:rPr lang="en-US" sz="2400" dirty="0" smtClean="0"/>
              <a:t>Halfway through the interview, Tom tells her that he is done talking to her, he would never represent her because it just wouldn’t be a good fit.</a:t>
            </a:r>
          </a:p>
          <a:p>
            <a:r>
              <a:rPr lang="en-US" sz="2400" dirty="0" smtClean="0"/>
              <a:t>What biases apply here?</a:t>
            </a:r>
          </a:p>
          <a:p>
            <a:pPr marL="0" indent="0">
              <a:buNone/>
            </a:pPr>
            <a:endParaRPr lang="en-US" sz="2400" i="1" dirty="0" smtClean="0"/>
          </a:p>
          <a:p>
            <a:pPr marL="0" indent="0">
              <a:buNone/>
            </a:pPr>
            <a:r>
              <a:rPr lang="en-US" sz="2000" i="1" dirty="0" smtClean="0"/>
              <a:t>What if, unbeknownst to Tom, Reshma is a Baptist, who is wearing the head scarf to cover her hair loss from her chemotherapy treatments?</a:t>
            </a:r>
            <a:endParaRPr lang="en-US" sz="2000" i="1" dirty="0"/>
          </a:p>
        </p:txBody>
      </p:sp>
    </p:spTree>
    <p:extLst>
      <p:ext uri="{BB962C8B-B14F-4D97-AF65-F5344CB8AC3E}">
        <p14:creationId xmlns:p14="http://schemas.microsoft.com/office/powerpoint/2010/main" val="2892239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Implicit Bias – Hypothetical 9</a:t>
            </a:r>
            <a:endParaRPr lang="en-US" dirty="0">
              <a:solidFill>
                <a:schemeClr val="tx1"/>
              </a:solidFill>
            </a:endParaRPr>
          </a:p>
        </p:txBody>
      </p:sp>
      <p:sp>
        <p:nvSpPr>
          <p:cNvPr id="3" name="Content Placeholder 2"/>
          <p:cNvSpPr>
            <a:spLocks noGrp="1"/>
          </p:cNvSpPr>
          <p:nvPr>
            <p:ph idx="1"/>
          </p:nvPr>
        </p:nvSpPr>
        <p:spPr>
          <a:xfrm>
            <a:off x="677334" y="1876615"/>
            <a:ext cx="10857254" cy="4027291"/>
          </a:xfrm>
        </p:spPr>
        <p:txBody>
          <a:bodyPr>
            <a:noAutofit/>
          </a:bodyPr>
          <a:lstStyle/>
          <a:p>
            <a:r>
              <a:rPr lang="en-US" sz="2400" dirty="0" smtClean="0"/>
              <a:t>Hiring managers Lisa and Jay go through dozens of resumes to fill a position for in-house patent counsel.</a:t>
            </a:r>
          </a:p>
          <a:p>
            <a:r>
              <a:rPr lang="en-US" sz="2400" dirty="0" smtClean="0"/>
              <a:t>While going through the resumes, they separate all resumes into two stacks – the first stack with resumes having Caucasian-sounding names and the second stack with resumes having “ethnic” sounding names.</a:t>
            </a:r>
          </a:p>
          <a:p>
            <a:r>
              <a:rPr lang="en-US" sz="2400" dirty="0" smtClean="0"/>
              <a:t>They decide they will focus on interviewing candidates from the first stack and then interview a couple of the best candidates from the second stack to “meet quota” requirements.</a:t>
            </a:r>
          </a:p>
          <a:p>
            <a:r>
              <a:rPr lang="en-US" sz="2400" dirty="0" smtClean="0"/>
              <a:t>What biases and problems do you see here?</a:t>
            </a:r>
            <a:endParaRPr lang="en-US" sz="2400" i="1" dirty="0"/>
          </a:p>
        </p:txBody>
      </p:sp>
    </p:spTree>
    <p:extLst>
      <p:ext uri="{BB962C8B-B14F-4D97-AF65-F5344CB8AC3E}">
        <p14:creationId xmlns:p14="http://schemas.microsoft.com/office/powerpoint/2010/main" val="219960555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Implicit Bias – Hypothetical 10</a:t>
            </a:r>
            <a:endParaRPr lang="en-US" dirty="0">
              <a:solidFill>
                <a:schemeClr val="tx1"/>
              </a:solidFill>
            </a:endParaRPr>
          </a:p>
        </p:txBody>
      </p:sp>
      <p:sp>
        <p:nvSpPr>
          <p:cNvPr id="3" name="Content Placeholder 2"/>
          <p:cNvSpPr>
            <a:spLocks noGrp="1"/>
          </p:cNvSpPr>
          <p:nvPr>
            <p:ph idx="1"/>
          </p:nvPr>
        </p:nvSpPr>
        <p:spPr>
          <a:xfrm>
            <a:off x="677334" y="1724309"/>
            <a:ext cx="11012642" cy="3880773"/>
          </a:xfrm>
        </p:spPr>
        <p:txBody>
          <a:bodyPr>
            <a:noAutofit/>
          </a:bodyPr>
          <a:lstStyle/>
          <a:p>
            <a:r>
              <a:rPr lang="en-US" sz="2400" dirty="0" smtClean="0"/>
              <a:t>Josh is a senior ranking litigation partner in a law firm. He has organized a golf outing for everyone at the firm.</a:t>
            </a:r>
          </a:p>
          <a:p>
            <a:r>
              <a:rPr lang="en-US" sz="2400" dirty="0" smtClean="0"/>
              <a:t>Joan is a senior litigation associate at the firm and is a mom to a 6-month old baby girl. She would like to attend the golf outing but is unable to attend at the last minute because she has to stay home with her sick baby girl. Her husband is unable to cover for her because he is traveling for business.</a:t>
            </a:r>
          </a:p>
          <a:p>
            <a:r>
              <a:rPr lang="en-US" sz="2400" dirty="0" smtClean="0"/>
              <a:t>During the golf outing, Josh assigns a new high profile litigation matter to the three associates on his team while golfing.  All three associates are single and do not have kids.</a:t>
            </a:r>
          </a:p>
          <a:p>
            <a:r>
              <a:rPr lang="en-US" sz="2400" dirty="0"/>
              <a:t>MRPC 1.1, 1.3, </a:t>
            </a:r>
            <a:r>
              <a:rPr lang="en-US" sz="2400" dirty="0" smtClean="0"/>
              <a:t>and 8.4</a:t>
            </a:r>
            <a:r>
              <a:rPr lang="en-US" sz="2400" dirty="0"/>
              <a:t>.</a:t>
            </a:r>
            <a:endParaRPr lang="en-US" sz="2400" dirty="0" smtClean="0"/>
          </a:p>
        </p:txBody>
      </p:sp>
    </p:spTree>
    <p:extLst>
      <p:ext uri="{BB962C8B-B14F-4D97-AF65-F5344CB8AC3E}">
        <p14:creationId xmlns:p14="http://schemas.microsoft.com/office/powerpoint/2010/main" val="811566639"/>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MRPC Rule 1.1</a:t>
            </a:r>
            <a:endParaRPr lang="en-US" dirty="0">
              <a:solidFill>
                <a:schemeClr val="tx1"/>
              </a:solidFill>
            </a:endParaRPr>
          </a:p>
        </p:txBody>
      </p:sp>
      <p:sp>
        <p:nvSpPr>
          <p:cNvPr id="3" name="Content Placeholder 2"/>
          <p:cNvSpPr>
            <a:spLocks noGrp="1"/>
          </p:cNvSpPr>
          <p:nvPr>
            <p:ph idx="1"/>
          </p:nvPr>
        </p:nvSpPr>
        <p:spPr>
          <a:xfrm>
            <a:off x="677333" y="2160589"/>
            <a:ext cx="10863231" cy="3880773"/>
          </a:xfrm>
        </p:spPr>
        <p:txBody>
          <a:bodyPr>
            <a:normAutofit/>
          </a:bodyPr>
          <a:lstStyle/>
          <a:p>
            <a:pPr marL="0" indent="0">
              <a:buNone/>
            </a:pPr>
            <a:r>
              <a:rPr lang="en-US" sz="2400" b="1" dirty="0"/>
              <a:t>Rule 1.1 Competence</a:t>
            </a:r>
          </a:p>
          <a:p>
            <a:pPr marL="0" indent="0">
              <a:buNone/>
            </a:pPr>
            <a:r>
              <a:rPr lang="en-US" sz="2400" dirty="0"/>
              <a:t>A lawyer shall provide competent representation to a client. Competent representation requires the legal knowledge, skill, thoroughness and preparation reasonably necessary for the representation.</a:t>
            </a:r>
          </a:p>
          <a:p>
            <a:pPr marL="0" indent="0">
              <a:buNone/>
            </a:pPr>
            <a:endParaRPr lang="en-US" sz="2400" dirty="0"/>
          </a:p>
        </p:txBody>
      </p:sp>
    </p:spTree>
    <p:extLst>
      <p:ext uri="{BB962C8B-B14F-4D97-AF65-F5344CB8AC3E}">
        <p14:creationId xmlns:p14="http://schemas.microsoft.com/office/powerpoint/2010/main" val="30771672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40976" y="365125"/>
            <a:ext cx="8281891" cy="1325563"/>
          </a:xfrm>
        </p:spPr>
        <p:txBody>
          <a:bodyPr/>
          <a:lstStyle/>
          <a:p>
            <a:r>
              <a:rPr lang="en-US" dirty="0" smtClean="0">
                <a:solidFill>
                  <a:schemeClr val="tx1"/>
                </a:solidFill>
              </a:rPr>
              <a:t>Examples of Triggering Factors for Implicit Bias</a:t>
            </a:r>
            <a:endParaRPr lang="en-US" dirty="0">
              <a:solidFill>
                <a:schemeClr val="tx1"/>
              </a:solidFill>
            </a:endParaRPr>
          </a:p>
        </p:txBody>
      </p:sp>
      <p:sp>
        <p:nvSpPr>
          <p:cNvPr id="3" name="Content Placeholder 2"/>
          <p:cNvSpPr>
            <a:spLocks noGrp="1"/>
          </p:cNvSpPr>
          <p:nvPr>
            <p:ph idx="1"/>
          </p:nvPr>
        </p:nvSpPr>
        <p:spPr/>
        <p:txBody>
          <a:bodyPr>
            <a:normAutofit/>
          </a:bodyPr>
          <a:lstStyle/>
          <a:p>
            <a:r>
              <a:rPr lang="en-US" sz="2400" dirty="0" smtClean="0"/>
              <a:t>Stress</a:t>
            </a:r>
          </a:p>
          <a:p>
            <a:r>
              <a:rPr lang="en-US" sz="2400" dirty="0" smtClean="0"/>
              <a:t>Time constraints</a:t>
            </a:r>
          </a:p>
          <a:p>
            <a:r>
              <a:rPr lang="en-US" sz="2400" dirty="0" smtClean="0"/>
              <a:t>Multi-tasking</a:t>
            </a:r>
          </a:p>
          <a:p>
            <a:r>
              <a:rPr lang="en-US" sz="2400" dirty="0" smtClean="0"/>
              <a:t>Need for closure</a:t>
            </a: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0515" y="1587170"/>
            <a:ext cx="3216616" cy="4320987"/>
          </a:xfrm>
          <a:prstGeom prst="rect">
            <a:avLst/>
          </a:prstGeom>
        </p:spPr>
      </p:pic>
    </p:spTree>
    <p:extLst>
      <p:ext uri="{BB962C8B-B14F-4D97-AF65-F5344CB8AC3E}">
        <p14:creationId xmlns:p14="http://schemas.microsoft.com/office/powerpoint/2010/main" val="1885188140"/>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MRPC Rule 1.3</a:t>
            </a:r>
            <a:endParaRPr lang="en-US" dirty="0">
              <a:solidFill>
                <a:schemeClr val="tx1"/>
              </a:solidFill>
            </a:endParaRPr>
          </a:p>
        </p:txBody>
      </p:sp>
      <p:sp>
        <p:nvSpPr>
          <p:cNvPr id="3" name="Content Placeholder 2"/>
          <p:cNvSpPr>
            <a:spLocks noGrp="1"/>
          </p:cNvSpPr>
          <p:nvPr>
            <p:ph idx="1"/>
          </p:nvPr>
        </p:nvSpPr>
        <p:spPr>
          <a:xfrm>
            <a:off x="677334" y="2160589"/>
            <a:ext cx="10899090" cy="3880773"/>
          </a:xfrm>
        </p:spPr>
        <p:txBody>
          <a:bodyPr>
            <a:normAutofit/>
          </a:bodyPr>
          <a:lstStyle/>
          <a:p>
            <a:pPr marL="0" indent="0">
              <a:buNone/>
            </a:pPr>
            <a:r>
              <a:rPr lang="en-US" sz="2400" b="1" dirty="0"/>
              <a:t>Rule 1.3 Diligence</a:t>
            </a:r>
          </a:p>
          <a:p>
            <a:pPr marL="0" indent="0">
              <a:buNone/>
            </a:pPr>
            <a:r>
              <a:rPr lang="en-US" sz="2400" dirty="0"/>
              <a:t>A lawyer shall act with reasonable diligence and promptness in representing a client.</a:t>
            </a:r>
            <a:endParaRPr lang="en-US" sz="2400" dirty="0">
              <a:effectLst/>
            </a:endParaRPr>
          </a:p>
        </p:txBody>
      </p:sp>
    </p:spTree>
    <p:extLst>
      <p:ext uri="{BB962C8B-B14F-4D97-AF65-F5344CB8AC3E}">
        <p14:creationId xmlns:p14="http://schemas.microsoft.com/office/powerpoint/2010/main" val="3330840287"/>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MRPC Rule 8.4(g)</a:t>
            </a:r>
            <a:endParaRPr lang="en-US" dirty="0">
              <a:solidFill>
                <a:schemeClr val="tx1"/>
              </a:solidFill>
            </a:endParaRPr>
          </a:p>
        </p:txBody>
      </p:sp>
      <p:sp>
        <p:nvSpPr>
          <p:cNvPr id="3" name="Content Placeholder 2"/>
          <p:cNvSpPr>
            <a:spLocks noGrp="1"/>
          </p:cNvSpPr>
          <p:nvPr>
            <p:ph idx="1"/>
          </p:nvPr>
        </p:nvSpPr>
        <p:spPr>
          <a:xfrm>
            <a:off x="677333" y="1724312"/>
            <a:ext cx="10815419" cy="3880773"/>
          </a:xfrm>
        </p:spPr>
        <p:txBody>
          <a:bodyPr>
            <a:noAutofit/>
          </a:bodyPr>
          <a:lstStyle/>
          <a:p>
            <a:pPr marL="0" indent="0">
              <a:buNone/>
            </a:pPr>
            <a:r>
              <a:rPr lang="en-US" sz="2400" b="1" dirty="0"/>
              <a:t>Rule 8.4 – Misconduct</a:t>
            </a:r>
          </a:p>
          <a:p>
            <a:pPr marL="0" indent="0">
              <a:buNone/>
            </a:pPr>
            <a:r>
              <a:rPr lang="en-US" sz="2400" dirty="0"/>
              <a:t>It is professional misconduct for a lawyer to:</a:t>
            </a:r>
          </a:p>
          <a:p>
            <a:pPr marL="0" indent="0">
              <a:buNone/>
            </a:pPr>
            <a:r>
              <a:rPr lang="en-US" sz="2400" dirty="0"/>
              <a:t>(g) engage in conduct that the lawyer knows or reasonably should know is harassment or discrimination on the basis of race, sex, religion, national origin, ethnicity, disability, age, sexual orientation, gender identity, marital status or socioeconomic status in conduct related to the practice of law. This paragraph does not limit the ability of a lawyer to accept, decline or withdraw from a representation in accordance with Rule 1.16. This paragraph does not preclude legitimate advice or advocacy consistent with these Rules.</a:t>
            </a:r>
          </a:p>
        </p:txBody>
      </p:sp>
    </p:spTree>
    <p:extLst>
      <p:ext uri="{BB962C8B-B14F-4D97-AF65-F5344CB8AC3E}">
        <p14:creationId xmlns:p14="http://schemas.microsoft.com/office/powerpoint/2010/main" val="3633239683"/>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Gender Discrimination Lawsuits</a:t>
            </a:r>
            <a:endParaRPr lang="en-US" dirty="0">
              <a:solidFill>
                <a:schemeClr val="tx1"/>
              </a:solidFill>
            </a:endParaRPr>
          </a:p>
        </p:txBody>
      </p:sp>
      <p:sp>
        <p:nvSpPr>
          <p:cNvPr id="3" name="Content Placeholder 2"/>
          <p:cNvSpPr>
            <a:spLocks noGrp="1"/>
          </p:cNvSpPr>
          <p:nvPr>
            <p:ph idx="1"/>
          </p:nvPr>
        </p:nvSpPr>
        <p:spPr>
          <a:xfrm>
            <a:off x="677333" y="1652593"/>
            <a:ext cx="11126196" cy="3880773"/>
          </a:xfrm>
        </p:spPr>
        <p:txBody>
          <a:bodyPr>
            <a:noAutofit/>
          </a:bodyPr>
          <a:lstStyle/>
          <a:p>
            <a:r>
              <a:rPr lang="en-US" sz="2400" dirty="0"/>
              <a:t>Doe v. Proskauer Rose, LLP (1:17-cv-00901), District Of Columbia District </a:t>
            </a:r>
            <a:r>
              <a:rPr lang="en-US" sz="2400" dirty="0" smtClean="0"/>
              <a:t>Court; </a:t>
            </a:r>
            <a:r>
              <a:rPr lang="en-US" sz="2400" dirty="0"/>
              <a:t>Filed: 05/12/2017 </a:t>
            </a:r>
            <a:endParaRPr lang="en-US" sz="2400" dirty="0" smtClean="0"/>
          </a:p>
          <a:p>
            <a:pPr lvl="1"/>
            <a:r>
              <a:rPr lang="en-US" sz="2400" dirty="0" smtClean="0"/>
              <a:t>A </a:t>
            </a:r>
            <a:r>
              <a:rPr lang="en-US" sz="2400" dirty="0"/>
              <a:t>partner in Proskauer’s Washington, D.C., office </a:t>
            </a:r>
            <a:r>
              <a:rPr lang="en-US" sz="2400" dirty="0" smtClean="0"/>
              <a:t>sued </a:t>
            </a:r>
            <a:r>
              <a:rPr lang="en-US" sz="2400" dirty="0"/>
              <a:t>the firm in federal court, alleging she is a victim of discrimination and claiming “substantial gender disparities” in the firm’s partnership. </a:t>
            </a:r>
            <a:endParaRPr lang="en-US" sz="2400" dirty="0" smtClean="0"/>
          </a:p>
          <a:p>
            <a:pPr lvl="1"/>
            <a:r>
              <a:rPr lang="en-US" sz="2400" dirty="0" smtClean="0"/>
              <a:t>The </a:t>
            </a:r>
            <a:r>
              <a:rPr lang="en-US" sz="2400" dirty="0"/>
              <a:t>suit claims at least $50 million in damages.</a:t>
            </a:r>
          </a:p>
          <a:p>
            <a:r>
              <a:rPr lang="en-US" sz="2400" dirty="0"/>
              <a:t>Campbell et al. v. Chadbourne &amp; Parke LLP et al</a:t>
            </a:r>
            <a:r>
              <a:rPr lang="en-US" sz="2400" dirty="0" smtClean="0"/>
              <a:t>. (1:16-cv-06832), U.S</a:t>
            </a:r>
            <a:r>
              <a:rPr lang="en-US" sz="2400" dirty="0"/>
              <a:t>. District Court for the Southern District of New </a:t>
            </a:r>
            <a:r>
              <a:rPr lang="en-US" sz="2400" dirty="0" smtClean="0"/>
              <a:t>York; Filed 08/31/2016</a:t>
            </a:r>
          </a:p>
          <a:p>
            <a:pPr lvl="1"/>
            <a:r>
              <a:rPr lang="en-US" sz="2400" dirty="0"/>
              <a:t>Kerrie Campbell, a female litigation partner at Chadbourne &amp; Parke in Washington, D.C., who last year filed a $100 million gender discrimination suit against the firm, </a:t>
            </a:r>
            <a:r>
              <a:rPr lang="en-US" sz="2400" dirty="0" smtClean="0"/>
              <a:t>was </a:t>
            </a:r>
            <a:r>
              <a:rPr lang="en-US" sz="2400" dirty="0"/>
              <a:t>expelled from its </a:t>
            </a:r>
            <a:r>
              <a:rPr lang="en-US" sz="2400" dirty="0" smtClean="0"/>
              <a:t>partnership in April 2017.</a:t>
            </a:r>
            <a:endParaRPr lang="en-US" sz="2400" dirty="0"/>
          </a:p>
        </p:txBody>
      </p:sp>
    </p:spTree>
    <p:extLst>
      <p:ext uri="{BB962C8B-B14F-4D97-AF65-F5344CB8AC3E}">
        <p14:creationId xmlns:p14="http://schemas.microsoft.com/office/powerpoint/2010/main" val="688349885"/>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32003" y="5235964"/>
            <a:ext cx="7548081" cy="1325563"/>
          </a:xfrm>
        </p:spPr>
        <p:txBody>
          <a:bodyPr/>
          <a:lstStyle/>
          <a:p>
            <a:pPr algn="r"/>
            <a:r>
              <a:rPr lang="en-US" dirty="0" smtClean="0">
                <a:solidFill>
                  <a:schemeClr val="tx1"/>
                </a:solidFill>
              </a:rPr>
              <a:t>How can we de-bias?</a:t>
            </a:r>
            <a:endParaRPr lang="en-US" dirty="0">
              <a:solidFill>
                <a:schemeClr val="tx1"/>
              </a:solidFill>
            </a:endParaRPr>
          </a:p>
        </p:txBody>
      </p:sp>
      <p:sp>
        <p:nvSpPr>
          <p:cNvPr id="3" name="Content Placeholder 2"/>
          <p:cNvSpPr>
            <a:spLocks noGrp="1"/>
          </p:cNvSpPr>
          <p:nvPr>
            <p:ph idx="1"/>
          </p:nvPr>
        </p:nvSpPr>
        <p:spPr>
          <a:xfrm>
            <a:off x="838200" y="965017"/>
            <a:ext cx="10515600" cy="4351338"/>
          </a:xfrm>
        </p:spPr>
        <p:txBody>
          <a:bodyPr/>
          <a:lstStyle/>
          <a:p>
            <a:pPr marL="0" indent="0">
              <a:buNone/>
            </a:pPr>
            <a:r>
              <a:rPr lang="en-US" dirty="0" smtClean="0"/>
              <a:t>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0214" y="585694"/>
            <a:ext cx="7689416" cy="4393952"/>
          </a:xfrm>
          <a:prstGeom prst="rect">
            <a:avLst/>
          </a:prstGeom>
        </p:spPr>
      </p:pic>
    </p:spTree>
    <p:extLst>
      <p:ext uri="{BB962C8B-B14F-4D97-AF65-F5344CB8AC3E}">
        <p14:creationId xmlns:p14="http://schemas.microsoft.com/office/powerpoint/2010/main" val="3597935516"/>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De-biasing Tips</a:t>
            </a:r>
            <a:endParaRPr lang="en-US" dirty="0">
              <a:solidFill>
                <a:schemeClr val="tx1"/>
              </a:solidFill>
            </a:endParaRPr>
          </a:p>
        </p:txBody>
      </p:sp>
      <p:sp>
        <p:nvSpPr>
          <p:cNvPr id="3" name="Content Placeholder 2"/>
          <p:cNvSpPr>
            <a:spLocks noGrp="1"/>
          </p:cNvSpPr>
          <p:nvPr>
            <p:ph idx="1"/>
          </p:nvPr>
        </p:nvSpPr>
        <p:spPr>
          <a:xfrm>
            <a:off x="677334" y="1467310"/>
            <a:ext cx="10666008" cy="4666553"/>
          </a:xfrm>
        </p:spPr>
        <p:txBody>
          <a:bodyPr numCol="2">
            <a:noAutofit/>
          </a:bodyPr>
          <a:lstStyle/>
          <a:p>
            <a:pPr marL="0" indent="0">
              <a:buNone/>
            </a:pPr>
            <a:r>
              <a:rPr lang="en-US" sz="2400" dirty="0" smtClean="0"/>
              <a:t>Recognize</a:t>
            </a:r>
            <a:endParaRPr lang="en-US" sz="2400" dirty="0"/>
          </a:p>
          <a:p>
            <a:r>
              <a:rPr lang="en-US" sz="2400" dirty="0"/>
              <a:t>Unconscious Selves at </a:t>
            </a:r>
            <a:r>
              <a:rPr lang="en-US" sz="2400" dirty="0" smtClean="0"/>
              <a:t>Work</a:t>
            </a:r>
            <a:endParaRPr lang="en-US" sz="2400" dirty="0"/>
          </a:p>
          <a:p>
            <a:r>
              <a:rPr lang="en-US" sz="2400" dirty="0"/>
              <a:t>Who am I</a:t>
            </a:r>
            <a:r>
              <a:rPr lang="en-US" sz="2400" dirty="0" smtClean="0"/>
              <a:t>?</a:t>
            </a:r>
            <a:endParaRPr lang="en-US" sz="2400" dirty="0"/>
          </a:p>
          <a:p>
            <a:r>
              <a:rPr lang="en-US" sz="2400" dirty="0"/>
              <a:t>Who’s like me</a:t>
            </a:r>
            <a:r>
              <a:rPr lang="en-US" sz="2400" dirty="0" smtClean="0"/>
              <a:t>?</a:t>
            </a:r>
            <a:endParaRPr lang="en-US" sz="2400" dirty="0"/>
          </a:p>
          <a:p>
            <a:r>
              <a:rPr lang="en-US" sz="2400" dirty="0"/>
              <a:t>Confirmation </a:t>
            </a:r>
            <a:r>
              <a:rPr lang="en-US" sz="2400" dirty="0" smtClean="0"/>
              <a:t>Bias</a:t>
            </a:r>
            <a:endParaRPr lang="en-US" sz="2400" dirty="0"/>
          </a:p>
          <a:p>
            <a:r>
              <a:rPr lang="en-US" sz="2400" dirty="0" smtClean="0"/>
              <a:t>Micro-Affirmations</a:t>
            </a:r>
            <a:endParaRPr lang="en-US" sz="2400" dirty="0"/>
          </a:p>
          <a:p>
            <a:r>
              <a:rPr lang="en-US" sz="2400" dirty="0" smtClean="0"/>
              <a:t>Micro-Inequities</a:t>
            </a:r>
            <a:endParaRPr lang="en-US" sz="2400" dirty="0"/>
          </a:p>
          <a:p>
            <a:r>
              <a:rPr lang="en-US" sz="2400" dirty="0"/>
              <a:t>Where am I getting my information</a:t>
            </a:r>
            <a:r>
              <a:rPr lang="en-US" sz="2400" dirty="0" smtClean="0"/>
              <a:t>?</a:t>
            </a:r>
          </a:p>
          <a:p>
            <a:pPr marL="0" indent="0">
              <a:buNone/>
            </a:pPr>
            <a:endParaRPr lang="en-US" sz="2400" dirty="0" smtClean="0"/>
          </a:p>
          <a:p>
            <a:pPr marL="0" indent="0">
              <a:buNone/>
            </a:pPr>
            <a:r>
              <a:rPr lang="en-US" sz="2400" dirty="0" smtClean="0"/>
              <a:t>Overcome </a:t>
            </a:r>
            <a:endParaRPr lang="en-US" sz="2400" dirty="0"/>
          </a:p>
          <a:p>
            <a:r>
              <a:rPr lang="en-US" sz="2400" dirty="0"/>
              <a:t>Acknowledge/value differences (perspectives, backgrounds, cultures, experiences, ideologies) </a:t>
            </a:r>
          </a:p>
          <a:p>
            <a:r>
              <a:rPr lang="en-US" sz="2400" dirty="0"/>
              <a:t>Encourage connections </a:t>
            </a:r>
          </a:p>
          <a:p>
            <a:r>
              <a:rPr lang="en-US" sz="2400" dirty="0"/>
              <a:t>Provide </a:t>
            </a:r>
            <a:r>
              <a:rPr lang="en-US" sz="2400" dirty="0" smtClean="0"/>
              <a:t>clear &amp; constructive </a:t>
            </a:r>
            <a:r>
              <a:rPr lang="en-US" sz="2400" dirty="0"/>
              <a:t>feedback </a:t>
            </a:r>
          </a:p>
          <a:p>
            <a:r>
              <a:rPr lang="en-US" sz="2400" dirty="0"/>
              <a:t>Build relationships </a:t>
            </a:r>
          </a:p>
          <a:p>
            <a:r>
              <a:rPr lang="en-US" sz="2400" dirty="0"/>
              <a:t>Practice effective communication </a:t>
            </a:r>
          </a:p>
          <a:p>
            <a:r>
              <a:rPr lang="en-US" sz="2400" dirty="0"/>
              <a:t>Be </a:t>
            </a:r>
            <a:r>
              <a:rPr lang="en-US" sz="2400" dirty="0" smtClean="0"/>
              <a:t>mindful</a:t>
            </a:r>
            <a:endParaRPr lang="en-US" sz="2400" dirty="0"/>
          </a:p>
        </p:txBody>
      </p:sp>
    </p:spTree>
    <p:extLst>
      <p:ext uri="{BB962C8B-B14F-4D97-AF65-F5344CB8AC3E}">
        <p14:creationId xmlns:p14="http://schemas.microsoft.com/office/powerpoint/2010/main" val="1508187606"/>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76524"/>
            <a:ext cx="8596668" cy="1320800"/>
          </a:xfrm>
        </p:spPr>
        <p:txBody>
          <a:bodyPr/>
          <a:lstStyle/>
          <a:p>
            <a:r>
              <a:rPr lang="en-US" dirty="0">
                <a:solidFill>
                  <a:schemeClr val="tx1"/>
                </a:solidFill>
              </a:rPr>
              <a:t>De-biasing Tips</a:t>
            </a:r>
          </a:p>
        </p:txBody>
      </p:sp>
      <p:sp>
        <p:nvSpPr>
          <p:cNvPr id="3" name="Content Placeholder 2"/>
          <p:cNvSpPr>
            <a:spLocks noGrp="1"/>
          </p:cNvSpPr>
          <p:nvPr>
            <p:ph idx="1"/>
          </p:nvPr>
        </p:nvSpPr>
        <p:spPr>
          <a:xfrm>
            <a:off x="245039" y="1377677"/>
            <a:ext cx="11678020" cy="3880773"/>
          </a:xfrm>
        </p:spPr>
        <p:txBody>
          <a:bodyPr>
            <a:noAutofit/>
          </a:bodyPr>
          <a:lstStyle/>
          <a:p>
            <a:r>
              <a:rPr lang="en-US" sz="2400" dirty="0"/>
              <a:t>Offer Implicit Bias workshops to </a:t>
            </a:r>
            <a:r>
              <a:rPr lang="en-US" sz="2400" dirty="0" smtClean="0"/>
              <a:t>employees </a:t>
            </a:r>
            <a:r>
              <a:rPr lang="en-US" sz="2400" dirty="0"/>
              <a:t>to identify biases and then create de-biasing procedures</a:t>
            </a:r>
            <a:r>
              <a:rPr lang="en-US" sz="2400" dirty="0" smtClean="0"/>
              <a:t>.</a:t>
            </a:r>
          </a:p>
          <a:p>
            <a:r>
              <a:rPr lang="en-US" sz="2400" dirty="0" smtClean="0"/>
              <a:t>Examples of de-biasing procedures:</a:t>
            </a:r>
          </a:p>
          <a:p>
            <a:pPr lvl="1"/>
            <a:r>
              <a:rPr lang="en-US" sz="2400" dirty="0" smtClean="0"/>
              <a:t>During </a:t>
            </a:r>
            <a:r>
              <a:rPr lang="en-US" sz="2400" dirty="0" smtClean="0">
                <a:solidFill>
                  <a:srgbClr val="002060"/>
                </a:solidFill>
              </a:rPr>
              <a:t>hiring</a:t>
            </a:r>
            <a:r>
              <a:rPr lang="en-US" sz="2400" dirty="0" smtClean="0"/>
              <a:t>, </a:t>
            </a:r>
            <a:r>
              <a:rPr lang="en-US" sz="2400" b="1" dirty="0" smtClean="0">
                <a:solidFill>
                  <a:srgbClr val="002060"/>
                </a:solidFill>
              </a:rPr>
              <a:t>remove any references to gender and/or race from resumes</a:t>
            </a:r>
            <a:r>
              <a:rPr lang="en-US" sz="2400" dirty="0" smtClean="0"/>
              <a:t>.</a:t>
            </a:r>
          </a:p>
          <a:p>
            <a:pPr lvl="1"/>
            <a:r>
              <a:rPr lang="en-US" sz="2400" dirty="0" smtClean="0"/>
              <a:t>During the </a:t>
            </a:r>
            <a:r>
              <a:rPr lang="en-US" sz="2400" dirty="0" smtClean="0">
                <a:solidFill>
                  <a:srgbClr val="002060"/>
                </a:solidFill>
              </a:rPr>
              <a:t>hiring</a:t>
            </a:r>
            <a:r>
              <a:rPr lang="en-US" sz="2400" dirty="0" smtClean="0"/>
              <a:t> process, </a:t>
            </a:r>
            <a:r>
              <a:rPr lang="en-US" sz="2400" b="1" dirty="0" smtClean="0">
                <a:solidFill>
                  <a:srgbClr val="002060"/>
                </a:solidFill>
              </a:rPr>
              <a:t>consider using voice modulation to mask gender during first round of interviews</a:t>
            </a:r>
            <a:r>
              <a:rPr lang="en-US" sz="2400" dirty="0" smtClean="0"/>
              <a:t>.</a:t>
            </a:r>
          </a:p>
          <a:p>
            <a:pPr lvl="1"/>
            <a:r>
              <a:rPr lang="en-US" sz="2400" dirty="0" smtClean="0"/>
              <a:t>To </a:t>
            </a:r>
            <a:r>
              <a:rPr lang="en-US" sz="2400" dirty="0" smtClean="0">
                <a:solidFill>
                  <a:srgbClr val="FF0000"/>
                </a:solidFill>
              </a:rPr>
              <a:t>increase retention of women and minorities</a:t>
            </a:r>
            <a:r>
              <a:rPr lang="en-US" sz="2400" dirty="0" smtClean="0"/>
              <a:t>, </a:t>
            </a:r>
            <a:r>
              <a:rPr lang="en-US" sz="2400" b="1" dirty="0" smtClean="0">
                <a:solidFill>
                  <a:srgbClr val="FF0000"/>
                </a:solidFill>
              </a:rPr>
              <a:t>encourage matching with sponsors</a:t>
            </a:r>
            <a:r>
              <a:rPr lang="en-US" sz="2400" dirty="0" smtClean="0"/>
              <a:t>.</a:t>
            </a:r>
          </a:p>
          <a:p>
            <a:pPr lvl="1"/>
            <a:r>
              <a:rPr lang="en-US" sz="2400" dirty="0" smtClean="0"/>
              <a:t>To </a:t>
            </a:r>
            <a:r>
              <a:rPr lang="en-US" sz="2400" dirty="0" smtClean="0">
                <a:solidFill>
                  <a:srgbClr val="FF0000"/>
                </a:solidFill>
              </a:rPr>
              <a:t>increase retention of women and minorities</a:t>
            </a:r>
            <a:r>
              <a:rPr lang="en-US" sz="2400" dirty="0" smtClean="0"/>
              <a:t>, </a:t>
            </a:r>
            <a:r>
              <a:rPr lang="en-US" sz="2400" b="1" dirty="0" smtClean="0">
                <a:solidFill>
                  <a:srgbClr val="FF0000"/>
                </a:solidFill>
              </a:rPr>
              <a:t>offer clear and constructive feedback with clear steps for career advancement</a:t>
            </a:r>
            <a:r>
              <a:rPr lang="en-US" sz="2400" dirty="0" smtClean="0"/>
              <a:t>.</a:t>
            </a:r>
          </a:p>
          <a:p>
            <a:pPr lvl="1"/>
            <a:r>
              <a:rPr lang="en-US" sz="2400" dirty="0" smtClean="0"/>
              <a:t>To </a:t>
            </a:r>
            <a:r>
              <a:rPr lang="en-US" sz="2400" dirty="0" smtClean="0">
                <a:solidFill>
                  <a:srgbClr val="FF0000"/>
                </a:solidFill>
              </a:rPr>
              <a:t>increase retention of women and minorities</a:t>
            </a:r>
            <a:r>
              <a:rPr lang="en-US" sz="2400" dirty="0" smtClean="0"/>
              <a:t>, </a:t>
            </a:r>
            <a:r>
              <a:rPr lang="en-US" sz="2400" b="1" dirty="0" smtClean="0">
                <a:solidFill>
                  <a:srgbClr val="FF0000"/>
                </a:solidFill>
              </a:rPr>
              <a:t>create a succession plan that is inclusive</a:t>
            </a:r>
            <a:r>
              <a:rPr lang="en-US" sz="2400" dirty="0" smtClean="0"/>
              <a:t>.</a:t>
            </a:r>
          </a:p>
        </p:txBody>
      </p:sp>
    </p:spTree>
    <p:extLst>
      <p:ext uri="{BB962C8B-B14F-4D97-AF65-F5344CB8AC3E}">
        <p14:creationId xmlns:p14="http://schemas.microsoft.com/office/powerpoint/2010/main" val="542306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De-biasing Tips</a:t>
            </a:r>
            <a:endParaRPr lang="en-US" dirty="0">
              <a:solidFill>
                <a:schemeClr val="tx1"/>
              </a:solidFill>
            </a:endParaRPr>
          </a:p>
        </p:txBody>
      </p:sp>
      <p:sp>
        <p:nvSpPr>
          <p:cNvPr id="3" name="Content Placeholder 2"/>
          <p:cNvSpPr>
            <a:spLocks noGrp="1"/>
          </p:cNvSpPr>
          <p:nvPr>
            <p:ph idx="1"/>
          </p:nvPr>
        </p:nvSpPr>
        <p:spPr>
          <a:xfrm>
            <a:off x="401471" y="1511724"/>
            <a:ext cx="7941682" cy="4351338"/>
          </a:xfrm>
        </p:spPr>
        <p:txBody>
          <a:bodyPr>
            <a:noAutofit/>
          </a:bodyPr>
          <a:lstStyle/>
          <a:p>
            <a:r>
              <a:rPr lang="en-US" sz="2400" dirty="0" smtClean="0"/>
              <a:t>Be Mindful</a:t>
            </a:r>
            <a:endParaRPr lang="en-US" sz="2400" dirty="0"/>
          </a:p>
          <a:p>
            <a:pPr lvl="1"/>
            <a:r>
              <a:rPr lang="en-US" sz="2400" dirty="0"/>
              <a:t>How do I select team members for a project? </a:t>
            </a:r>
          </a:p>
          <a:p>
            <a:pPr lvl="1"/>
            <a:r>
              <a:rPr lang="en-US" sz="2400" dirty="0" smtClean="0"/>
              <a:t>Who </a:t>
            </a:r>
            <a:r>
              <a:rPr lang="en-US" sz="2400" dirty="0"/>
              <a:t>do I like to work with on projects? </a:t>
            </a:r>
          </a:p>
          <a:p>
            <a:pPr lvl="1"/>
            <a:r>
              <a:rPr lang="en-US" sz="2400" dirty="0" smtClean="0"/>
              <a:t>Who </a:t>
            </a:r>
            <a:r>
              <a:rPr lang="en-US" sz="2400" dirty="0"/>
              <a:t>do I tend to bond with more? </a:t>
            </a:r>
          </a:p>
          <a:p>
            <a:pPr lvl="1"/>
            <a:r>
              <a:rPr lang="en-US" sz="2400" dirty="0" smtClean="0"/>
              <a:t>Do </a:t>
            </a:r>
            <a:r>
              <a:rPr lang="en-US" sz="2400" dirty="0"/>
              <a:t>I generally converse only with the same people? </a:t>
            </a:r>
            <a:endParaRPr lang="en-US" sz="2400" dirty="0" smtClean="0"/>
          </a:p>
          <a:p>
            <a:pPr lvl="1"/>
            <a:r>
              <a:rPr lang="en-US" sz="2400" dirty="0"/>
              <a:t>How do I identify candidates for promotion and succession? </a:t>
            </a:r>
          </a:p>
          <a:p>
            <a:pPr lvl="1"/>
            <a:r>
              <a:rPr lang="en-US" sz="2400" dirty="0"/>
              <a:t>Am I creating opportunities for those less extroverted to demonstrate their capabilities equally? </a:t>
            </a:r>
          </a:p>
          <a:p>
            <a:pPr lvl="1"/>
            <a:r>
              <a:rPr lang="en-US" sz="2400" dirty="0"/>
              <a:t>Who do I tap for the lead role</a:t>
            </a:r>
            <a:r>
              <a:rPr lang="en-US" sz="2400" dirty="0" smtClean="0"/>
              <a:t>?</a:t>
            </a:r>
            <a:endParaRPr lang="en-US" sz="2400" dirty="0"/>
          </a:p>
          <a:p>
            <a:endParaRPr lang="en-US" sz="24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55124" y="2647576"/>
            <a:ext cx="3548974" cy="2571398"/>
          </a:xfrm>
          <a:prstGeom prst="rect">
            <a:avLst/>
          </a:prstGeom>
        </p:spPr>
      </p:pic>
    </p:spTree>
    <p:extLst>
      <p:ext uri="{BB962C8B-B14F-4D97-AF65-F5344CB8AC3E}">
        <p14:creationId xmlns:p14="http://schemas.microsoft.com/office/powerpoint/2010/main" val="3198466816"/>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De-biasing Tips</a:t>
            </a:r>
            <a:endParaRPr lang="en-US" dirty="0">
              <a:solidFill>
                <a:schemeClr val="tx1"/>
              </a:solidFill>
            </a:endParaRPr>
          </a:p>
        </p:txBody>
      </p:sp>
      <p:sp>
        <p:nvSpPr>
          <p:cNvPr id="3" name="Content Placeholder 2"/>
          <p:cNvSpPr>
            <a:spLocks noGrp="1"/>
          </p:cNvSpPr>
          <p:nvPr>
            <p:ph idx="1"/>
          </p:nvPr>
        </p:nvSpPr>
        <p:spPr>
          <a:xfrm>
            <a:off x="5172501" y="1658287"/>
            <a:ext cx="6714699" cy="4351338"/>
          </a:xfrm>
        </p:spPr>
        <p:txBody>
          <a:bodyPr>
            <a:normAutofit/>
          </a:bodyPr>
          <a:lstStyle/>
          <a:p>
            <a:pPr lvl="1"/>
            <a:r>
              <a:rPr lang="en-US" sz="2400" dirty="0" smtClean="0"/>
              <a:t>Have </a:t>
            </a:r>
            <a:r>
              <a:rPr lang="en-US" sz="2400" dirty="0"/>
              <a:t>I gotten to know more about my colleagues? </a:t>
            </a:r>
          </a:p>
          <a:p>
            <a:pPr lvl="1"/>
            <a:r>
              <a:rPr lang="en-US" sz="2400" dirty="0" smtClean="0"/>
              <a:t>Do </a:t>
            </a:r>
            <a:r>
              <a:rPr lang="en-US" sz="2400" dirty="0"/>
              <a:t>I avoid working with certain colleagues because of their work style or ideological approach? </a:t>
            </a:r>
          </a:p>
          <a:p>
            <a:pPr lvl="1"/>
            <a:r>
              <a:rPr lang="en-US" sz="2400" dirty="0" smtClean="0"/>
              <a:t>Have </a:t>
            </a:r>
            <a:r>
              <a:rPr lang="en-US" sz="2400" dirty="0"/>
              <a:t>I avoided sharing my thoughts or ideas because I don’t think they are worthy to share</a:t>
            </a:r>
            <a:r>
              <a:rPr lang="en-US" sz="2400" dirty="0" smtClean="0"/>
              <a:t>?</a:t>
            </a:r>
            <a:endParaRPr lang="en-US" sz="24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8034" y="2205962"/>
            <a:ext cx="4632226" cy="3226650"/>
          </a:xfrm>
          <a:prstGeom prst="rect">
            <a:avLst/>
          </a:prstGeom>
        </p:spPr>
      </p:pic>
    </p:spTree>
    <p:extLst>
      <p:ext uri="{BB962C8B-B14F-4D97-AF65-F5344CB8AC3E}">
        <p14:creationId xmlns:p14="http://schemas.microsoft.com/office/powerpoint/2010/main" val="1746020041"/>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De-biasing Tips</a:t>
            </a:r>
            <a:endParaRPr lang="en-US" dirty="0">
              <a:solidFill>
                <a:schemeClr val="tx1"/>
              </a:solidFill>
            </a:endParaRPr>
          </a:p>
        </p:txBody>
      </p:sp>
      <p:sp>
        <p:nvSpPr>
          <p:cNvPr id="3" name="Content Placeholder 2"/>
          <p:cNvSpPr>
            <a:spLocks noGrp="1"/>
          </p:cNvSpPr>
          <p:nvPr>
            <p:ph idx="1"/>
          </p:nvPr>
        </p:nvSpPr>
        <p:spPr>
          <a:xfrm>
            <a:off x="838201" y="1825625"/>
            <a:ext cx="6859488" cy="4351338"/>
          </a:xfrm>
        </p:spPr>
        <p:txBody>
          <a:bodyPr>
            <a:noAutofit/>
          </a:bodyPr>
          <a:lstStyle/>
          <a:p>
            <a:pPr marL="0" indent="0">
              <a:buNone/>
            </a:pPr>
            <a:endParaRPr lang="en-US" sz="2400" dirty="0"/>
          </a:p>
          <a:p>
            <a:pPr lvl="1"/>
            <a:r>
              <a:rPr lang="en-US" sz="2400" dirty="0"/>
              <a:t>What assumptions, if any, am I making in this situation? </a:t>
            </a:r>
          </a:p>
          <a:p>
            <a:pPr lvl="1"/>
            <a:r>
              <a:rPr lang="en-US" sz="2400" dirty="0" smtClean="0"/>
              <a:t>Do </a:t>
            </a:r>
            <a:r>
              <a:rPr lang="en-US" sz="2400" dirty="0"/>
              <a:t>I typically hire the same type of person, or personality type? </a:t>
            </a:r>
          </a:p>
          <a:p>
            <a:pPr lvl="1"/>
            <a:r>
              <a:rPr lang="en-US" sz="2400" dirty="0" smtClean="0"/>
              <a:t>Which </a:t>
            </a:r>
            <a:r>
              <a:rPr lang="en-US" sz="2400" dirty="0"/>
              <a:t>of my past hires were successful, and what can I learn from those choices that didn’t work out as well?</a:t>
            </a:r>
          </a:p>
          <a:p>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7689" y="2644971"/>
            <a:ext cx="3871273" cy="2903455"/>
          </a:xfrm>
          <a:prstGeom prst="rect">
            <a:avLst/>
          </a:prstGeom>
        </p:spPr>
      </p:pic>
    </p:spTree>
    <p:extLst>
      <p:ext uri="{BB962C8B-B14F-4D97-AF65-F5344CB8AC3E}">
        <p14:creationId xmlns:p14="http://schemas.microsoft.com/office/powerpoint/2010/main" val="1683188336"/>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De-biasing Tips</a:t>
            </a:r>
            <a:endParaRPr lang="en-US" dirty="0">
              <a:solidFill>
                <a:schemeClr val="tx1"/>
              </a:solidFill>
            </a:endParaRPr>
          </a:p>
        </p:txBody>
      </p:sp>
      <p:sp>
        <p:nvSpPr>
          <p:cNvPr id="3" name="Content Placeholder 2"/>
          <p:cNvSpPr>
            <a:spLocks noGrp="1"/>
          </p:cNvSpPr>
          <p:nvPr>
            <p:ph idx="1"/>
          </p:nvPr>
        </p:nvSpPr>
        <p:spPr>
          <a:xfrm>
            <a:off x="677333" y="2160589"/>
            <a:ext cx="11275607" cy="3880773"/>
          </a:xfrm>
        </p:spPr>
        <p:txBody>
          <a:bodyPr>
            <a:normAutofit/>
          </a:bodyPr>
          <a:lstStyle/>
          <a:p>
            <a:r>
              <a:rPr lang="en-US" sz="2400" b="1" dirty="0" smtClean="0"/>
              <a:t>Social </a:t>
            </a:r>
            <a:r>
              <a:rPr lang="en-US" sz="2400" b="1" dirty="0"/>
              <a:t>contact: </a:t>
            </a:r>
            <a:r>
              <a:rPr lang="en-US" sz="2400" dirty="0"/>
              <a:t>Meaningful intergroup interactions allow us to find connections or links to people we might normally not interact with. </a:t>
            </a:r>
          </a:p>
          <a:p>
            <a:r>
              <a:rPr lang="en-US" sz="2400" b="1" dirty="0"/>
              <a:t>Cuing Positive Exemplars: </a:t>
            </a:r>
            <a:r>
              <a:rPr lang="en-US" sz="2400" dirty="0"/>
              <a:t>Exposing people to positive stories and images that counter negative stereotypes. </a:t>
            </a:r>
          </a:p>
          <a:p>
            <a:r>
              <a:rPr lang="en-US" sz="2400" b="1" dirty="0"/>
              <a:t>Counter stereotype Training: </a:t>
            </a:r>
            <a:r>
              <a:rPr lang="en-US" sz="2400" dirty="0"/>
              <a:t>Targeting a negative stereotype and explaining the inaccuracy of it with constant reinforcement</a:t>
            </a:r>
            <a:r>
              <a:rPr lang="en-US" sz="2400" dirty="0" smtClean="0"/>
              <a:t>.</a:t>
            </a:r>
            <a:endParaRPr lang="en-US" sz="2400" dirty="0"/>
          </a:p>
        </p:txBody>
      </p:sp>
    </p:spTree>
    <p:extLst>
      <p:ext uri="{BB962C8B-B14F-4D97-AF65-F5344CB8AC3E}">
        <p14:creationId xmlns:p14="http://schemas.microsoft.com/office/powerpoint/2010/main" val="2320836185"/>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54DD8603017FC47B68AA9EFF70F074C" ma:contentTypeVersion="7" ma:contentTypeDescription="Create a new document." ma:contentTypeScope="" ma:versionID="64c1f2b063f23437d5b53a66d18999e5">
  <xsd:schema xmlns:xsd="http://www.w3.org/2001/XMLSchema" xmlns:xs="http://www.w3.org/2001/XMLSchema" xmlns:p="http://schemas.microsoft.com/office/2006/metadata/properties" xmlns:ns2="ac4aa7db-52a8-4258-b0ed-7ec53eb7d826" xmlns:ns3="e87d1978-e611-4e25-becd-9a7f6d3357bc" targetNamespace="http://schemas.microsoft.com/office/2006/metadata/properties" ma:root="true" ma:fieldsID="426c89cec9f58e74713a9bb77af8fefb" ns2:_="" ns3:_="">
    <xsd:import namespace="ac4aa7db-52a8-4258-b0ed-7ec53eb7d826"/>
    <xsd:import namespace="e87d1978-e611-4e25-becd-9a7f6d3357bc"/>
    <xsd:element name="properties">
      <xsd:complexType>
        <xsd:sequence>
          <xsd:element name="documentManagement">
            <xsd:complexType>
              <xsd:all>
                <xsd:element ref="ns2:SharedWithUsers" minOccurs="0"/>
                <xsd:element ref="ns2:SharedWithDetails" minOccurs="0"/>
                <xsd:element ref="ns3:Test_x0020_WOrkflow" minOccurs="0"/>
                <xsd:element ref="ns3:MediaServiceMetadata" minOccurs="0"/>
                <xsd:element ref="ns3:MediaServiceFastMetadata" minOccurs="0"/>
                <xsd:element ref="ns3:MediaServiceDateTaken" minOccurs="0"/>
                <xsd:element ref="ns3: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4aa7db-52a8-4258-b0ed-7ec53eb7d826"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87d1978-e611-4e25-becd-9a7f6d3357bc" elementFormDefault="qualified">
    <xsd:import namespace="http://schemas.microsoft.com/office/2006/documentManagement/types"/>
    <xsd:import namespace="http://schemas.microsoft.com/office/infopath/2007/PartnerControls"/>
    <xsd:element name="Test_x0020_WOrkflow" ma:index="10" nillable="true" ma:displayName="Test WOrkflow" ma:internalName="Test_x0020_WOrkflow">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est_x0020_WOrkflow xmlns="e87d1978-e611-4e25-becd-9a7f6d3357bc">
      <Url xsi:nil="true"/>
      <Description xsi:nil="true"/>
    </Test_x0020_WOrkflow>
  </documentManagement>
</p:properties>
</file>

<file path=customXml/itemProps1.xml><?xml version="1.0" encoding="utf-8"?>
<ds:datastoreItem xmlns:ds="http://schemas.openxmlformats.org/officeDocument/2006/customXml" ds:itemID="{E24F24C6-FEFF-40BF-979D-0D5FCFEBC33C}"/>
</file>

<file path=customXml/itemProps2.xml><?xml version="1.0" encoding="utf-8"?>
<ds:datastoreItem xmlns:ds="http://schemas.openxmlformats.org/officeDocument/2006/customXml" ds:itemID="{522F8CFA-6C87-4EA2-9EC0-F46027433036}"/>
</file>

<file path=customXml/itemProps3.xml><?xml version="1.0" encoding="utf-8"?>
<ds:datastoreItem xmlns:ds="http://schemas.openxmlformats.org/officeDocument/2006/customXml" ds:itemID="{16EC9FDF-DF03-4231-A2EE-DC8A2897C406}"/>
</file>

<file path=docProps/app.xml><?xml version="1.0" encoding="utf-8"?>
<Properties xmlns="http://schemas.openxmlformats.org/officeDocument/2006/extended-properties" xmlns:vt="http://schemas.openxmlformats.org/officeDocument/2006/docPropsVTypes">
  <Template>Facet</Template>
  <TotalTime>4008</TotalTime>
  <Words>6783</Words>
  <Application>Microsoft Office PowerPoint</Application>
  <PresentationFormat>Widescreen</PresentationFormat>
  <Paragraphs>507</Paragraphs>
  <Slides>105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105</vt:i4>
      </vt:variant>
    </vt:vector>
  </HeadingPairs>
  <TitlesOfParts>
    <vt:vector size="110" baseType="lpstr">
      <vt:lpstr>Arial</vt:lpstr>
      <vt:lpstr>Trebuchet MS</vt:lpstr>
      <vt:lpstr>Tunga</vt:lpstr>
      <vt:lpstr>Wingdings 3</vt:lpstr>
      <vt:lpstr>Facet</vt:lpstr>
      <vt:lpstr>Implicit Bias  &amp;  Ethical Duties of Lawyers</vt:lpstr>
      <vt:lpstr>Agenda</vt:lpstr>
      <vt:lpstr>What is Implicit Bias?</vt:lpstr>
      <vt:lpstr>What is Implicit Bias?</vt:lpstr>
      <vt:lpstr>What is Implicit Bias?</vt:lpstr>
      <vt:lpstr>Characteristics that Trigger Bias</vt:lpstr>
      <vt:lpstr>How does it work?</vt:lpstr>
      <vt:lpstr>How does it work?</vt:lpstr>
      <vt:lpstr>Examples of Triggering Factors for Implicit Bias</vt:lpstr>
      <vt:lpstr>Characteristics of Implicit Bias</vt:lpstr>
      <vt:lpstr>Awareness</vt:lpstr>
      <vt:lpstr>Why are we talking about Implicit Bias here?</vt:lpstr>
      <vt:lpstr>Top Reasons Women and Minorities are Leaving Law Firms or the Legal Profession</vt:lpstr>
      <vt:lpstr>Why Everyone Should Care about Women &amp; Minorities Leaving the Legal Profession</vt:lpstr>
      <vt:lpstr>Why Everyone Should Care</vt:lpstr>
      <vt:lpstr>Demographics – Women in Law Schools</vt:lpstr>
      <vt:lpstr>Demographics – Women in the Legal Profession (2016)</vt:lpstr>
      <vt:lpstr>Demographics – Women in Private Practice  (2015-2016)</vt:lpstr>
      <vt:lpstr>Demographics – Women in Corporations (2016)</vt:lpstr>
      <vt:lpstr>Demographics – Women &amp; Minorities in Law Firms – 2009-2016</vt:lpstr>
      <vt:lpstr>Demographics – Partners &amp; Associates at Law Firms – 2009-2016</vt:lpstr>
      <vt:lpstr>Demographics – Lawyers with Disabilities -2016</vt:lpstr>
      <vt:lpstr>Demographics – Openly LGBT Lawyers - 2016</vt:lpstr>
      <vt:lpstr>Wage Gap - Weekly Salary Men vs. Women Lawyers</vt:lpstr>
      <vt:lpstr>Wage Gap – Weekly Salary vs. Women Lawyers</vt:lpstr>
      <vt:lpstr>Laws &amp; Rules to Consider</vt:lpstr>
      <vt:lpstr>Age Discrimination in Employment Act of 1967</vt:lpstr>
      <vt:lpstr>Title VII of the Civil Rights Act of 1964</vt:lpstr>
      <vt:lpstr>The Americans with Disabilities Act of 1990</vt:lpstr>
      <vt:lpstr>Family and Medical Leave Act of 1993</vt:lpstr>
      <vt:lpstr>ABA Model Rule 8.4(g)</vt:lpstr>
      <vt:lpstr>ABA Model Rule 8.4(d)</vt:lpstr>
      <vt:lpstr>ABA Model Rule 8.4 – Comment [3]</vt:lpstr>
      <vt:lpstr>ABA Model Rule 8.4(g) – Is it New?</vt:lpstr>
      <vt:lpstr>ABA Model Rule 8.4 – Is it difficult to enforce?</vt:lpstr>
      <vt:lpstr>ABA Model Rule 8.4 – Is it difficult to enforce? (contd.)</vt:lpstr>
      <vt:lpstr>ABA Model Rule 8.4 – Is it difficult to enforce? (contd.)</vt:lpstr>
      <vt:lpstr>Some States have Adopted Anti-discrimination / Anti-harassment Rules</vt:lpstr>
      <vt:lpstr>Professional Conduct Rules similar to ABA Model Rule 8.4(g)</vt:lpstr>
      <vt:lpstr>Professional Conduct Rules similar to ABA Model Rule 8.4(g)</vt:lpstr>
      <vt:lpstr>Professional Conduct Rules similar to ABA Model Rule 8.4(g)</vt:lpstr>
      <vt:lpstr>Professional Conduct Rules similar to ABA Model Rule 8.4(g)</vt:lpstr>
      <vt:lpstr>Economic Impact</vt:lpstr>
      <vt:lpstr>Economic Impact</vt:lpstr>
      <vt:lpstr>Negative Impact in the Workplace</vt:lpstr>
      <vt:lpstr>Vague and/or Negative Feedback</vt:lpstr>
      <vt:lpstr>PowerPoint Presentation</vt:lpstr>
      <vt:lpstr>Gender Bias in Performance Reviews</vt:lpstr>
      <vt:lpstr>Gender Bias in the Selection Process: The Blind Audition </vt:lpstr>
      <vt:lpstr>Results of Using A Screen </vt:lpstr>
      <vt:lpstr>Gender Bias in Hiring – A Study</vt:lpstr>
      <vt:lpstr>Experiment Results </vt:lpstr>
      <vt:lpstr>Race Bias in Performance Review Process: The Legal Memo Study </vt:lpstr>
      <vt:lpstr>Experiment Results </vt:lpstr>
      <vt:lpstr>Negative Impact in the Workplace </vt:lpstr>
      <vt:lpstr>How do you spot Implicit Bias?</vt:lpstr>
      <vt:lpstr>Assessments &amp; Tests</vt:lpstr>
      <vt:lpstr>Assessments &amp; Tests (contd.)</vt:lpstr>
      <vt:lpstr>Implicit Bias – Hypothetical 1 </vt:lpstr>
      <vt:lpstr>MRPC Rule 1.1</vt:lpstr>
      <vt:lpstr>MRPC Rule 1.3</vt:lpstr>
      <vt:lpstr>MRPC Rule 8.4(g)</vt:lpstr>
      <vt:lpstr>Implicit Bias – Hypothetical 2</vt:lpstr>
      <vt:lpstr>MRPC Rule 8.4(g)</vt:lpstr>
      <vt:lpstr>Implicit Bias – Hypothetical 3</vt:lpstr>
      <vt:lpstr>MRPC Rule 1.1</vt:lpstr>
      <vt:lpstr>MRPC Rule 8.4(g)</vt:lpstr>
      <vt:lpstr>Title VII of the Civil Rights Act of 1964</vt:lpstr>
      <vt:lpstr>Implicit Bias – Hypothetical 4 </vt:lpstr>
      <vt:lpstr>MRPC Rule 1.1</vt:lpstr>
      <vt:lpstr>MRPC Rule 5.1</vt:lpstr>
      <vt:lpstr>MRPC Rule 8.4(g)</vt:lpstr>
      <vt:lpstr>Implicit Bias – Hypothetical 5 </vt:lpstr>
      <vt:lpstr>MRPC Rule 1.1</vt:lpstr>
      <vt:lpstr>MRPC Rule 1.3</vt:lpstr>
      <vt:lpstr>MRPC Rule 8.4(g)</vt:lpstr>
      <vt:lpstr>Implicit Bias – Hypothetical 6 </vt:lpstr>
      <vt:lpstr>MRPC Rule 1.1</vt:lpstr>
      <vt:lpstr>MRPC Rule 1.3</vt:lpstr>
      <vt:lpstr>MRPC Rule 8.4(g)</vt:lpstr>
      <vt:lpstr>Implicit Bias – Hypothetical 7</vt:lpstr>
      <vt:lpstr>MRPC Rule 1.1</vt:lpstr>
      <vt:lpstr>MRPC Rule 1.3</vt:lpstr>
      <vt:lpstr>MRPC Rule 5.1</vt:lpstr>
      <vt:lpstr>MRPC Rule 8.4(g)</vt:lpstr>
      <vt:lpstr>Implicit Bias – Hypothetical 8</vt:lpstr>
      <vt:lpstr>Implicit Bias – Hypothetical 9</vt:lpstr>
      <vt:lpstr>Implicit Bias – Hypothetical 10</vt:lpstr>
      <vt:lpstr>MRPC Rule 1.1</vt:lpstr>
      <vt:lpstr>MRPC Rule 1.3</vt:lpstr>
      <vt:lpstr>MRPC Rule 8.4(g)</vt:lpstr>
      <vt:lpstr>Gender Discrimination Lawsuits</vt:lpstr>
      <vt:lpstr>How can we de-bias?</vt:lpstr>
      <vt:lpstr>De-biasing Tips</vt:lpstr>
      <vt:lpstr>De-biasing Tips</vt:lpstr>
      <vt:lpstr>De-biasing Tips</vt:lpstr>
      <vt:lpstr>De-biasing Tips</vt:lpstr>
      <vt:lpstr>De-biasing Tips</vt:lpstr>
      <vt:lpstr>De-biasing Tips</vt:lpstr>
      <vt:lpstr>Gender Balance System Design [GBSD]:  A Nudging Strategy</vt:lpstr>
      <vt:lpstr>GBSD: A Nudging Strategy</vt:lpstr>
      <vt:lpstr>Conclusions</vt:lpstr>
      <vt:lpstr>Hidden Gems</vt:lpstr>
      <vt:lpstr>Diversity’s Dividend</vt:lpstr>
      <vt:lpstr>Questions?</vt:lpstr>
    </vt:vector>
  </TitlesOfParts>
  <Company>Hewlett 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Implicit Bias and Ethical Duties of Lawyers</dc:title>
  <dc:creator>Costales, Shruti</dc:creator>
  <cp:lastModifiedBy>Costales, Shruti</cp:lastModifiedBy>
  <cp:revision>520</cp:revision>
  <dcterms:created xsi:type="dcterms:W3CDTF">2017-07-23T00:32:03Z</dcterms:created>
  <dcterms:modified xsi:type="dcterms:W3CDTF">2017-09-05T00:09:19Z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0x010100154DD8603017FC47B68AA9EFF70F074C</vt:lpwstr>
  </property>
</Properties>
</file>