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9" r:id="rId17"/>
    <p:sldId id="26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9/1/2017</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9/1/2017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9/1/2017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9/1/2017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9/1/2017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9/1/2017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9/1/2017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9/1/2017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9/1/2017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9/1/2017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9/1/2017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9/1/2017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9/1/2017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9/1/2017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9/1/2017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9/1/2017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9/1/2017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9/1/2017</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youtu.be/mOsnzHRPUkI"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ipo.org/corporatemember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ipo.org/wp-content/uploads/2017/02/20170224_IPO-101-TF-Proposed-Amendments-and-Report_final.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Intellectual Property Owners Association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955" y="807021"/>
            <a:ext cx="3193082" cy="1292711"/>
          </a:xfrm>
          <a:prstGeom prst="rect">
            <a:avLst/>
          </a:prstGeom>
        </p:spPr>
      </p:pic>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95766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membership</a:t>
            </a:r>
            <a:endParaRPr lang="en-US" dirty="0"/>
          </a:p>
        </p:txBody>
      </p:sp>
      <p:sp>
        <p:nvSpPr>
          <p:cNvPr id="3" name="Content Placeholder 2"/>
          <p:cNvSpPr>
            <a:spLocks noGrp="1"/>
          </p:cNvSpPr>
          <p:nvPr>
            <p:ph idx="1"/>
          </p:nvPr>
        </p:nvSpPr>
        <p:spPr>
          <a:xfrm>
            <a:off x="1154954" y="2468418"/>
            <a:ext cx="8761412" cy="3416300"/>
          </a:xfrm>
        </p:spPr>
        <p:txBody>
          <a:bodyPr/>
          <a:lstStyle/>
          <a:p>
            <a:r>
              <a:rPr lang="en-US" dirty="0"/>
              <a:t>Earn high quality CLE credit through in-person meetings and events and IP Chat </a:t>
            </a:r>
            <a:r>
              <a:rPr lang="en-US" dirty="0" err="1" smtClean="0"/>
              <a:t>Channel</a:t>
            </a:r>
            <a:r>
              <a:rPr lang="en-US" baseline="30000" dirty="0" err="1" smtClean="0"/>
              <a:t>TM</a:t>
            </a:r>
            <a:r>
              <a:rPr lang="en-US" dirty="0" smtClean="0"/>
              <a:t> </a:t>
            </a:r>
            <a:r>
              <a:rPr lang="en-US" dirty="0"/>
              <a:t>weekly webinars.</a:t>
            </a:r>
          </a:p>
          <a:p>
            <a:pPr lvl="1"/>
            <a:r>
              <a:rPr lang="en-US" dirty="0"/>
              <a:t>Annual passes for the IP Chat Channel are available for corporate members of IPO for $6,000 (regularly $135 per webinar).</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93" y="4039589"/>
            <a:ext cx="4227617" cy="28184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187" y="4335318"/>
            <a:ext cx="6172200" cy="1549400"/>
          </a:xfrm>
          <a:prstGeom prst="rect">
            <a:avLst/>
          </a:prstGeom>
        </p:spPr>
      </p:pic>
    </p:spTree>
    <p:extLst>
      <p:ext uri="{BB962C8B-B14F-4D97-AF65-F5344CB8AC3E}">
        <p14:creationId xmlns:p14="http://schemas.microsoft.com/office/powerpoint/2010/main" val="4278908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membership</a:t>
            </a:r>
            <a:endParaRPr lang="en-US" dirty="0"/>
          </a:p>
        </p:txBody>
      </p:sp>
      <p:sp>
        <p:nvSpPr>
          <p:cNvPr id="3" name="Content Placeholder 2"/>
          <p:cNvSpPr>
            <a:spLocks noGrp="1"/>
          </p:cNvSpPr>
          <p:nvPr>
            <p:ph idx="1"/>
          </p:nvPr>
        </p:nvSpPr>
        <p:spPr>
          <a:xfrm>
            <a:off x="1154953" y="2365994"/>
            <a:ext cx="4652752" cy="3416300"/>
          </a:xfrm>
        </p:spPr>
        <p:txBody>
          <a:bodyPr/>
          <a:lstStyle/>
          <a:p>
            <a:pPr marL="0" indent="0">
              <a:buNone/>
            </a:pPr>
            <a:endParaRPr lang="en-US" dirty="0" smtClean="0"/>
          </a:p>
          <a:p>
            <a:r>
              <a:rPr lang="en-US" dirty="0" smtClean="0"/>
              <a:t>Network</a:t>
            </a:r>
            <a:r>
              <a:rPr lang="en-US" dirty="0"/>
              <a:t>! Get to know and </a:t>
            </a:r>
            <a:r>
              <a:rPr lang="en-US" dirty="0" smtClean="0"/>
              <a:t>share best </a:t>
            </a:r>
            <a:r>
              <a:rPr lang="en-US" dirty="0"/>
              <a:t>practices with in-house counsel from other corporate member organizations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705" y="2416794"/>
            <a:ext cx="5715000" cy="16573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53" y="4260850"/>
            <a:ext cx="3892632" cy="25950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560" y="4260850"/>
            <a:ext cx="3911913" cy="2608201"/>
          </a:xfrm>
          <a:prstGeom prst="rect">
            <a:avLst/>
          </a:prstGeom>
        </p:spPr>
      </p:pic>
    </p:spTree>
    <p:extLst>
      <p:ext uri="{BB962C8B-B14F-4D97-AF65-F5344CB8AC3E}">
        <p14:creationId xmlns:p14="http://schemas.microsoft.com/office/powerpoint/2010/main" val="3861231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membership</a:t>
            </a:r>
            <a:endParaRPr lang="en-US" dirty="0"/>
          </a:p>
        </p:txBody>
      </p:sp>
      <p:sp>
        <p:nvSpPr>
          <p:cNvPr id="3" name="Content Placeholder 2"/>
          <p:cNvSpPr>
            <a:spLocks noGrp="1"/>
          </p:cNvSpPr>
          <p:nvPr>
            <p:ph idx="1"/>
          </p:nvPr>
        </p:nvSpPr>
        <p:spPr>
          <a:xfrm>
            <a:off x="487981" y="2356073"/>
            <a:ext cx="11227097" cy="1376831"/>
          </a:xfrm>
        </p:spPr>
        <p:txBody>
          <a:bodyPr/>
          <a:lstStyle/>
          <a:p>
            <a:r>
              <a:rPr lang="en-US" dirty="0" smtClean="0"/>
              <a:t>Professional development!  All IPO committees are chaired by individuals from corporate member organizations – an excellent leadership opportunity.</a:t>
            </a:r>
          </a:p>
          <a:p>
            <a:r>
              <a:rPr lang="en-US" dirty="0" smtClean="0"/>
              <a:t>The Corporate IP Management Committee conducts regular studies on best practices and publishes the results for IPO members.</a:t>
            </a:r>
          </a:p>
          <a:p>
            <a:pPr marL="0" indent="0">
              <a:buNone/>
            </a:pPr>
            <a:endParaRPr lang="en-US" dirty="0"/>
          </a:p>
        </p:txBody>
      </p:sp>
      <p:sp>
        <p:nvSpPr>
          <p:cNvPr id="6" name="Content Placeholder 2"/>
          <p:cNvSpPr txBox="1">
            <a:spLocks/>
          </p:cNvSpPr>
          <p:nvPr/>
        </p:nvSpPr>
        <p:spPr>
          <a:xfrm>
            <a:off x="487980" y="3732904"/>
            <a:ext cx="5697667" cy="312509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smtClean="0"/>
              <a:t>Get to know and share best practices with other corporate in-house counsel.</a:t>
            </a:r>
          </a:p>
          <a:p>
            <a:r>
              <a:rPr lang="en-US" dirty="0" smtClean="0"/>
              <a:t>The </a:t>
            </a:r>
            <a:r>
              <a:rPr lang="en-US" dirty="0"/>
              <a:t>Women in IP Law Committee publishes toolkits for women within the IP law profession and hosts a networking breakfast at the IPO Annual Meeting.</a:t>
            </a:r>
          </a:p>
          <a:p>
            <a:r>
              <a:rPr lang="en-US" dirty="0"/>
              <a:t>Also at the IPO Annual </a:t>
            </a:r>
            <a:r>
              <a:rPr lang="en-US" dirty="0" smtClean="0"/>
              <a:t>Meeting, </a:t>
            </a:r>
            <a:r>
              <a:rPr lang="en-US" dirty="0"/>
              <a:t>there is a networking breakfast exclusively for chief IP counsel.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558" y="3431391"/>
            <a:ext cx="4582758" cy="3055172"/>
          </a:xfrm>
          <a:prstGeom prst="rect">
            <a:avLst/>
          </a:prstGeom>
        </p:spPr>
      </p:pic>
    </p:spTree>
    <p:extLst>
      <p:ext uri="{BB962C8B-B14F-4D97-AF65-F5344CB8AC3E}">
        <p14:creationId xmlns:p14="http://schemas.microsoft.com/office/powerpoint/2010/main" val="4253610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membership</a:t>
            </a:r>
            <a:endParaRPr lang="en-US" dirty="0"/>
          </a:p>
        </p:txBody>
      </p:sp>
      <p:sp>
        <p:nvSpPr>
          <p:cNvPr id="3" name="Content Placeholder 2"/>
          <p:cNvSpPr>
            <a:spLocks noGrp="1"/>
          </p:cNvSpPr>
          <p:nvPr>
            <p:ph idx="1"/>
          </p:nvPr>
        </p:nvSpPr>
        <p:spPr>
          <a:xfrm>
            <a:off x="1154955" y="2603500"/>
            <a:ext cx="8893054" cy="3416300"/>
          </a:xfrm>
        </p:spPr>
        <p:txBody>
          <a:bodyPr/>
          <a:lstStyle/>
          <a:p>
            <a:r>
              <a:rPr lang="en-US" dirty="0" smtClean="0"/>
              <a:t>Opportunity to serve on the Board of Directors – IPO is governed by a board of 50 corporate chief IP counsel</a:t>
            </a:r>
          </a:p>
          <a:p>
            <a:pPr lvl="1"/>
            <a:r>
              <a:rPr lang="en-US" dirty="0" smtClean="0"/>
              <a:t>44 sustaining members are elected for two-year terms that may be renewed for an unlimited number of terms.  These members pay higher dues once they are elected to a sustaining position.  See next slide.</a:t>
            </a:r>
          </a:p>
          <a:p>
            <a:pPr lvl="1"/>
            <a:r>
              <a:rPr lang="en-US" dirty="0" smtClean="0"/>
              <a:t>5 regular corporate members are elected for two-year terms that may </a:t>
            </a:r>
            <a:r>
              <a:rPr lang="en-US" i="1" dirty="0" smtClean="0"/>
              <a:t>not</a:t>
            </a:r>
            <a:r>
              <a:rPr lang="en-US" dirty="0" smtClean="0"/>
              <a:t> be renewed for a consecutive term.  These members pay the same dues as all corporate members.  See next slide.</a:t>
            </a:r>
          </a:p>
          <a:p>
            <a:pPr lvl="1"/>
            <a:r>
              <a:rPr lang="en-US" dirty="0" smtClean="0"/>
              <a:t>1 inventor member</a:t>
            </a:r>
          </a:p>
          <a:p>
            <a:r>
              <a:rPr lang="en-US" dirty="0" smtClean="0">
                <a:hlinkClick r:id="rId2"/>
              </a:rPr>
              <a:t>Click here</a:t>
            </a:r>
            <a:r>
              <a:rPr lang="en-US" dirty="0" smtClean="0"/>
              <a:t> to hear from our members why they are actively involved in IPO!</a:t>
            </a:r>
          </a:p>
        </p:txBody>
      </p:sp>
    </p:spTree>
    <p:extLst>
      <p:ext uri="{BB962C8B-B14F-4D97-AF65-F5344CB8AC3E}">
        <p14:creationId xmlns:p14="http://schemas.microsoft.com/office/powerpoint/2010/main" val="182135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Join IPO Today!</a:t>
            </a:r>
            <a:endParaRPr lang="en-US" dirty="0"/>
          </a:p>
        </p:txBody>
      </p:sp>
      <p:sp>
        <p:nvSpPr>
          <p:cNvPr id="3" name="Content Placeholder 2"/>
          <p:cNvSpPr>
            <a:spLocks noGrp="1"/>
          </p:cNvSpPr>
          <p:nvPr>
            <p:ph idx="1"/>
          </p:nvPr>
        </p:nvSpPr>
        <p:spPr>
          <a:xfrm>
            <a:off x="1154955" y="2603500"/>
            <a:ext cx="9366024" cy="3416300"/>
          </a:xfrm>
        </p:spPr>
        <p:txBody>
          <a:bodyPr/>
          <a:lstStyle/>
          <a:p>
            <a:r>
              <a:rPr lang="en-US" dirty="0" smtClean="0"/>
              <a:t>Corporate membership dues are paid on an annual basis. Dues are as follows:</a:t>
            </a:r>
          </a:p>
          <a:p>
            <a:pPr lvl="1"/>
            <a:r>
              <a:rPr lang="en-US" dirty="0" smtClean="0"/>
              <a:t>Regular Corporate Members</a:t>
            </a:r>
          </a:p>
          <a:p>
            <a:pPr lvl="2"/>
            <a:r>
              <a:rPr lang="en-US" dirty="0" smtClean="0"/>
              <a:t>R1 – 10 or more patents received last year - $6,850</a:t>
            </a:r>
          </a:p>
          <a:p>
            <a:pPr lvl="2"/>
            <a:r>
              <a:rPr lang="en-US" dirty="0" smtClean="0"/>
              <a:t>R2 – Fewer than 10 patents received last year - $4,550</a:t>
            </a:r>
          </a:p>
          <a:p>
            <a:pPr lvl="2"/>
            <a:r>
              <a:rPr lang="en-US" dirty="0" smtClean="0"/>
              <a:t>R3 – Fewer than 10 patents received last year and less than $5B in annual sales - $2,350</a:t>
            </a:r>
          </a:p>
          <a:p>
            <a:pPr lvl="1"/>
            <a:r>
              <a:rPr lang="en-US" dirty="0" smtClean="0"/>
              <a:t>Sustaining Corporate Members</a:t>
            </a:r>
          </a:p>
          <a:p>
            <a:pPr lvl="2"/>
            <a:r>
              <a:rPr lang="en-US" dirty="0" smtClean="0"/>
              <a:t>S1 – Greater than $50B in annual sales - $34,450</a:t>
            </a:r>
          </a:p>
          <a:p>
            <a:pPr lvl="2"/>
            <a:r>
              <a:rPr lang="en-US" smtClean="0"/>
              <a:t>S2 -- $10-50B </a:t>
            </a:r>
            <a:r>
              <a:rPr lang="en-US" dirty="0" smtClean="0"/>
              <a:t>in annual sales - $26,800</a:t>
            </a:r>
          </a:p>
          <a:p>
            <a:pPr lvl="2"/>
            <a:r>
              <a:rPr lang="en-US" dirty="0" smtClean="0"/>
              <a:t>S3 – Less than10B in annual sales - $19,150</a:t>
            </a:r>
            <a:endParaRPr lang="en-US" dirty="0"/>
          </a:p>
        </p:txBody>
      </p:sp>
    </p:spTree>
    <p:extLst>
      <p:ext uri="{BB962C8B-B14F-4D97-AF65-F5344CB8AC3E}">
        <p14:creationId xmlns:p14="http://schemas.microsoft.com/office/powerpoint/2010/main" val="349833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IP </a:t>
            </a:r>
            <a:r>
              <a:rPr lang="en-US" i="1" dirty="0" smtClean="0"/>
              <a:t>OWNERS</a:t>
            </a:r>
            <a:endParaRPr lang="en-US" dirty="0"/>
          </a:p>
        </p:txBody>
      </p:sp>
      <p:sp>
        <p:nvSpPr>
          <p:cNvPr id="3" name="Content Placeholder 2"/>
          <p:cNvSpPr>
            <a:spLocks noGrp="1"/>
          </p:cNvSpPr>
          <p:nvPr>
            <p:ph idx="1"/>
          </p:nvPr>
        </p:nvSpPr>
        <p:spPr>
          <a:xfrm>
            <a:off x="1154954" y="2250210"/>
            <a:ext cx="8761412" cy="1064491"/>
          </a:xfrm>
        </p:spPr>
        <p:txBody>
          <a:bodyPr>
            <a:normAutofit/>
          </a:bodyPr>
          <a:lstStyle/>
          <a:p>
            <a:r>
              <a:rPr lang="en-US" dirty="0"/>
              <a:t>Members in 37 </a:t>
            </a:r>
            <a:r>
              <a:rPr lang="en-US" dirty="0" smtClean="0"/>
              <a:t>countries</a:t>
            </a:r>
          </a:p>
          <a:p>
            <a:r>
              <a:rPr lang="en-US" dirty="0" smtClean="0"/>
              <a:t>~200 corporate members from all industries and fields of technology including: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00140977"/>
              </p:ext>
            </p:extLst>
          </p:nvPr>
        </p:nvGraphicFramePr>
        <p:xfrm>
          <a:off x="1444335" y="3387438"/>
          <a:ext cx="8155324" cy="2834640"/>
        </p:xfrm>
        <a:graphic>
          <a:graphicData uri="http://schemas.openxmlformats.org/drawingml/2006/table">
            <a:tbl>
              <a:tblPr firstRow="1" bandRow="1">
                <a:tableStyleId>{5C22544A-7EE6-4342-B048-85BDC9FD1C3A}</a:tableStyleId>
              </a:tblPr>
              <a:tblGrid>
                <a:gridCol w="4077662"/>
                <a:gridCol w="4077662"/>
              </a:tblGrid>
              <a:tr h="2743198">
                <a:tc>
                  <a:txBody>
                    <a:bodyPr/>
                    <a:lstStyle/>
                    <a:p>
                      <a:pPr marL="285750" indent="-285750">
                        <a:buFont typeface="Arial" panose="020B0604020202020204" pitchFamily="34" charset="0"/>
                        <a:buChar char="•"/>
                      </a:pPr>
                      <a:r>
                        <a:rPr lang="en-US" dirty="0" err="1" smtClean="0"/>
                        <a:t>AbbVie</a:t>
                      </a:r>
                      <a:endParaRPr lang="en-US" dirty="0" smtClean="0"/>
                    </a:p>
                    <a:p>
                      <a:pPr marL="285750" indent="-285750">
                        <a:buFont typeface="Arial" panose="020B0604020202020204" pitchFamily="34" charset="0"/>
                        <a:buChar char="•"/>
                      </a:pPr>
                      <a:r>
                        <a:rPr lang="en-US" dirty="0" smtClean="0"/>
                        <a:t>Apple, Inc.</a:t>
                      </a:r>
                    </a:p>
                    <a:p>
                      <a:pPr marL="285750" indent="-285750">
                        <a:buFont typeface="Arial" panose="020B0604020202020204" pitchFamily="34" charset="0"/>
                        <a:buChar char="•"/>
                      </a:pPr>
                      <a:r>
                        <a:rPr lang="en-US" dirty="0" smtClean="0"/>
                        <a:t>3M Innovative Properties Co.</a:t>
                      </a:r>
                    </a:p>
                    <a:p>
                      <a:pPr marL="285750" indent="-285750">
                        <a:buFont typeface="Arial" panose="020B0604020202020204" pitchFamily="34" charset="0"/>
                        <a:buChar char="•"/>
                      </a:pPr>
                      <a:r>
                        <a:rPr lang="en-US" dirty="0" smtClean="0"/>
                        <a:t>Bristol-Myers Squibb Co.</a:t>
                      </a:r>
                    </a:p>
                    <a:p>
                      <a:pPr marL="285750" indent="-285750">
                        <a:buFont typeface="Arial" panose="020B0604020202020204" pitchFamily="34" charset="0"/>
                        <a:buChar char="•"/>
                      </a:pPr>
                      <a:r>
                        <a:rPr lang="en-US" dirty="0" smtClean="0"/>
                        <a:t>Caterpillar Inc.</a:t>
                      </a:r>
                    </a:p>
                    <a:p>
                      <a:pPr marL="285750" indent="-285750">
                        <a:buFont typeface="Arial" panose="020B0604020202020204" pitchFamily="34" charset="0"/>
                        <a:buChar char="•"/>
                      </a:pPr>
                      <a:r>
                        <a:rPr lang="en-US" dirty="0" smtClean="0"/>
                        <a:t>Exxon</a:t>
                      </a:r>
                      <a:r>
                        <a:rPr lang="en-US" baseline="0" dirty="0" smtClean="0"/>
                        <a:t> Mobil Corp.</a:t>
                      </a:r>
                      <a:endParaRPr lang="en-US" dirty="0" smtClean="0"/>
                    </a:p>
                    <a:p>
                      <a:pPr marL="285750" indent="-285750">
                        <a:buFont typeface="Arial" panose="020B0604020202020204" pitchFamily="34" charset="0"/>
                        <a:buChar char="•"/>
                      </a:pPr>
                      <a:r>
                        <a:rPr lang="en-US" dirty="0" smtClean="0"/>
                        <a:t>Ford Global Technologies LLC</a:t>
                      </a:r>
                    </a:p>
                    <a:p>
                      <a:pPr marL="285750" indent="-285750">
                        <a:buFont typeface="Arial" panose="020B0604020202020204" pitchFamily="34" charset="0"/>
                        <a:buChar char="•"/>
                      </a:pPr>
                      <a:r>
                        <a:rPr lang="en-US" dirty="0" smtClean="0"/>
                        <a:t>Google Inc.</a:t>
                      </a:r>
                    </a:p>
                    <a:p>
                      <a:pPr marL="285750" indent="-285750">
                        <a:buFont typeface="Arial" panose="020B0604020202020204" pitchFamily="34" charset="0"/>
                        <a:buChar char="•"/>
                      </a:pPr>
                      <a:r>
                        <a:rPr lang="en-US" dirty="0" smtClean="0"/>
                        <a:t>Illinois Tool Works</a:t>
                      </a:r>
                    </a:p>
                    <a:p>
                      <a:pPr marL="285750" indent="-285750">
                        <a:buFont typeface="Arial" panose="020B0604020202020204" pitchFamily="34" charset="0"/>
                        <a:buChar char="•"/>
                      </a:pPr>
                      <a:r>
                        <a:rPr lang="en-US" dirty="0" smtClean="0"/>
                        <a:t>Huawei Technologies</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Intellectual Ventures Management, LLC</a:t>
                      </a:r>
                    </a:p>
                    <a:p>
                      <a:pPr marL="285750" indent="-285750">
                        <a:buFont typeface="Arial" panose="020B0604020202020204" pitchFamily="34" charset="0"/>
                        <a:buChar char="•"/>
                      </a:pPr>
                      <a:r>
                        <a:rPr lang="en-US" dirty="0" smtClean="0"/>
                        <a:t>Koch Industries Inc.</a:t>
                      </a:r>
                    </a:p>
                    <a:p>
                      <a:pPr marL="285750" indent="-285750">
                        <a:buFont typeface="Arial" panose="020B0604020202020204" pitchFamily="34" charset="0"/>
                        <a:buChar char="•"/>
                      </a:pPr>
                      <a:r>
                        <a:rPr lang="en-US" dirty="0" smtClean="0"/>
                        <a:t>Lockheed Martin</a:t>
                      </a:r>
                    </a:p>
                    <a:p>
                      <a:pPr marL="285750" indent="-285750">
                        <a:buFont typeface="Arial" panose="020B0604020202020204" pitchFamily="34" charset="0"/>
                        <a:buChar char="•"/>
                      </a:pPr>
                      <a:r>
                        <a:rPr lang="en-US" dirty="0" smtClean="0"/>
                        <a:t>Monsanto Co.</a:t>
                      </a:r>
                    </a:p>
                    <a:p>
                      <a:pPr marL="285750" indent="-285750">
                        <a:buFont typeface="Arial" panose="020B0604020202020204" pitchFamily="34" charset="0"/>
                        <a:buChar char="•"/>
                      </a:pPr>
                      <a:r>
                        <a:rPr lang="en-US" dirty="0" smtClean="0"/>
                        <a:t>Mars Inc.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Nike, Inc.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Siemens</a:t>
                      </a:r>
                    </a:p>
                    <a:p>
                      <a:pPr marL="285750" indent="-285750">
                        <a:buFont typeface="Arial" panose="020B0604020202020204" pitchFamily="34" charset="0"/>
                        <a:buChar char="•"/>
                      </a:pPr>
                      <a:r>
                        <a:rPr lang="en-US" dirty="0" smtClean="0"/>
                        <a:t>Unilever</a:t>
                      </a:r>
                    </a:p>
                    <a:p>
                      <a:pPr marL="285750" indent="-285750">
                        <a:buFont typeface="Arial" panose="020B0604020202020204" pitchFamily="34" charset="0"/>
                        <a:buChar char="•"/>
                      </a:pPr>
                      <a:r>
                        <a:rPr lang="en-US" dirty="0" smtClean="0"/>
                        <a:t>Visa Inc.</a:t>
                      </a:r>
                    </a:p>
                  </a:txBody>
                  <a:tcPr/>
                </a:tc>
              </a:tr>
            </a:tbl>
          </a:graphicData>
        </a:graphic>
      </p:graphicFrame>
      <p:sp>
        <p:nvSpPr>
          <p:cNvPr id="7" name="Content Placeholder 2"/>
          <p:cNvSpPr txBox="1">
            <a:spLocks/>
          </p:cNvSpPr>
          <p:nvPr/>
        </p:nvSpPr>
        <p:spPr>
          <a:xfrm>
            <a:off x="1154953" y="6247247"/>
            <a:ext cx="10036056" cy="6107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smtClean="0"/>
              <a:t>For a full list of IPO member companies, go to </a:t>
            </a:r>
            <a:r>
              <a:rPr lang="en-US" dirty="0" smtClean="0">
                <a:hlinkClick r:id="rId2"/>
              </a:rPr>
              <a:t>www.ipo.org/corporatemembers</a:t>
            </a:r>
            <a:r>
              <a:rPr lang="en-US" dirty="0" smtClean="0"/>
              <a:t>.</a:t>
            </a:r>
            <a:endParaRPr lang="en-US" dirty="0"/>
          </a:p>
        </p:txBody>
      </p:sp>
    </p:spTree>
    <p:extLst>
      <p:ext uri="{BB962C8B-B14F-4D97-AF65-F5344CB8AC3E}">
        <p14:creationId xmlns:p14="http://schemas.microsoft.com/office/powerpoint/2010/main" val="1040746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priorities</a:t>
            </a:r>
            <a:endParaRPr lang="en-US" dirty="0"/>
          </a:p>
        </p:txBody>
      </p:sp>
      <p:sp>
        <p:nvSpPr>
          <p:cNvPr id="3" name="Content Placeholder 2"/>
          <p:cNvSpPr>
            <a:spLocks noGrp="1"/>
          </p:cNvSpPr>
          <p:nvPr>
            <p:ph idx="1"/>
          </p:nvPr>
        </p:nvSpPr>
        <p:spPr>
          <a:xfrm>
            <a:off x="1154955" y="2394857"/>
            <a:ext cx="8761412" cy="4223657"/>
          </a:xfrm>
        </p:spPr>
        <p:txBody>
          <a:bodyPr>
            <a:normAutofit/>
          </a:bodyPr>
          <a:lstStyle/>
          <a:p>
            <a:r>
              <a:rPr lang="en-US" dirty="0" smtClean="0"/>
              <a:t>Advocate for IP rights</a:t>
            </a:r>
          </a:p>
          <a:p>
            <a:pPr lvl="1"/>
            <a:r>
              <a:rPr lang="en-US" dirty="0" smtClean="0"/>
              <a:t>Educate U.S. policy makers and key influencers on the value of IP</a:t>
            </a:r>
          </a:p>
          <a:p>
            <a:pPr lvl="1"/>
            <a:r>
              <a:rPr lang="en-US" dirty="0" smtClean="0"/>
              <a:t>Execute strategy to address erosion of IP rights in the U.S. by restoring high quality, reliable, and enforceable IP rights</a:t>
            </a:r>
          </a:p>
          <a:p>
            <a:pPr lvl="1"/>
            <a:r>
              <a:rPr lang="en-US" dirty="0" smtClean="0"/>
              <a:t>Shape IP policy and rights relating to emerging technologies</a:t>
            </a:r>
          </a:p>
          <a:p>
            <a:pPr lvl="1"/>
            <a:r>
              <a:rPr lang="en-US" dirty="0" smtClean="0"/>
              <a:t>Advocate for IP rights internationally</a:t>
            </a:r>
          </a:p>
          <a:p>
            <a:r>
              <a:rPr lang="en-US" dirty="0" smtClean="0"/>
              <a:t>Deliver a strong value proposition for all members</a:t>
            </a:r>
          </a:p>
        </p:txBody>
      </p:sp>
    </p:spTree>
    <p:extLst>
      <p:ext uri="{BB962C8B-B14F-4D97-AF65-F5344CB8AC3E}">
        <p14:creationId xmlns:p14="http://schemas.microsoft.com/office/powerpoint/2010/main" val="2540620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Advocating for you</a:t>
            </a:r>
          </a:p>
        </p:txBody>
      </p:sp>
      <p:sp>
        <p:nvSpPr>
          <p:cNvPr id="3" name="Content Placeholder 2"/>
          <p:cNvSpPr>
            <a:spLocks noGrp="1"/>
          </p:cNvSpPr>
          <p:nvPr>
            <p:ph idx="1"/>
          </p:nvPr>
        </p:nvSpPr>
        <p:spPr>
          <a:xfrm>
            <a:off x="959372" y="2270118"/>
            <a:ext cx="9152574" cy="4413709"/>
          </a:xfrm>
        </p:spPr>
        <p:txBody>
          <a:bodyPr/>
          <a:lstStyle/>
          <a:p>
            <a:r>
              <a:rPr lang="en-US" dirty="0" smtClean="0"/>
              <a:t>Comments filed with IP offices and administrative agencies (2017)</a:t>
            </a:r>
          </a:p>
          <a:p>
            <a:pPr lvl="1"/>
            <a:r>
              <a:rPr lang="en-US" dirty="0" smtClean="0"/>
              <a:t>United States</a:t>
            </a:r>
          </a:p>
          <a:p>
            <a:pPr lvl="2"/>
            <a:r>
              <a:rPr lang="en-US" dirty="0"/>
              <a:t>U.S. Patent and Trademark Office</a:t>
            </a:r>
          </a:p>
          <a:p>
            <a:pPr lvl="2"/>
            <a:r>
              <a:rPr lang="en-US" dirty="0" smtClean="0"/>
              <a:t>U.S. Copyright Office</a:t>
            </a:r>
          </a:p>
          <a:p>
            <a:pPr lvl="2"/>
            <a:r>
              <a:rPr lang="en-US" dirty="0" smtClean="0"/>
              <a:t>U.S</a:t>
            </a:r>
            <a:r>
              <a:rPr lang="en-US" dirty="0"/>
              <a:t>. Trade </a:t>
            </a:r>
            <a:r>
              <a:rPr lang="en-US" dirty="0" smtClean="0"/>
              <a:t>Representative</a:t>
            </a:r>
          </a:p>
          <a:p>
            <a:pPr lvl="2"/>
            <a:r>
              <a:rPr lang="en-US" dirty="0" smtClean="0"/>
              <a:t>U.S. Department of State</a:t>
            </a:r>
          </a:p>
          <a:p>
            <a:pPr lvl="2"/>
            <a:r>
              <a:rPr lang="en-US" dirty="0" smtClean="0"/>
              <a:t>Library of Congress</a:t>
            </a:r>
          </a:p>
          <a:p>
            <a:pPr lvl="1"/>
            <a:r>
              <a:rPr lang="en-US" dirty="0" smtClean="0"/>
              <a:t>Abroad</a:t>
            </a:r>
          </a:p>
          <a:p>
            <a:pPr lvl="2"/>
            <a:r>
              <a:rPr lang="en-US" dirty="0" smtClean="0"/>
              <a:t>Legislative Affairs Commission of the People’s Republic of China</a:t>
            </a:r>
          </a:p>
          <a:p>
            <a:pPr lvl="2"/>
            <a:r>
              <a:rPr lang="en-US" dirty="0" smtClean="0"/>
              <a:t>State Council Anti-Monopoly Commission of the People’s Republic of China</a:t>
            </a:r>
          </a:p>
          <a:p>
            <a:pPr lvl="2"/>
            <a:r>
              <a:rPr lang="en-US" dirty="0" smtClean="0"/>
              <a:t>Brazil’s National Institute of Industrial Property</a:t>
            </a:r>
            <a:endParaRPr lang="en-US" dirty="0"/>
          </a:p>
          <a:p>
            <a:pPr lvl="2"/>
            <a:r>
              <a:rPr lang="en-US" dirty="0" smtClean="0"/>
              <a:t>Innovation, Science and Economic Development Canada</a:t>
            </a:r>
            <a:endParaRPr lang="en-US" dirty="0"/>
          </a:p>
        </p:txBody>
      </p:sp>
    </p:spTree>
    <p:extLst>
      <p:ext uri="{BB962C8B-B14F-4D97-AF65-F5344CB8AC3E}">
        <p14:creationId xmlns:p14="http://schemas.microsoft.com/office/powerpoint/2010/main" val="983374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Advocating for you</a:t>
            </a:r>
          </a:p>
        </p:txBody>
      </p:sp>
      <p:sp>
        <p:nvSpPr>
          <p:cNvPr id="3" name="Content Placeholder 2"/>
          <p:cNvSpPr>
            <a:spLocks noGrp="1"/>
          </p:cNvSpPr>
          <p:nvPr>
            <p:ph idx="1"/>
          </p:nvPr>
        </p:nvSpPr>
        <p:spPr/>
        <p:txBody>
          <a:bodyPr/>
          <a:lstStyle/>
          <a:p>
            <a:r>
              <a:rPr lang="en-US" dirty="0" smtClean="0"/>
              <a:t>Amicus Briefs (2017)</a:t>
            </a:r>
          </a:p>
          <a:p>
            <a:pPr lvl="1"/>
            <a:r>
              <a:rPr lang="en-US" dirty="0" smtClean="0"/>
              <a:t>United States</a:t>
            </a:r>
          </a:p>
          <a:p>
            <a:pPr lvl="2"/>
            <a:r>
              <a:rPr lang="en-US" dirty="0" smtClean="0"/>
              <a:t>U.S. Court of Appeals for the Federal Circuit</a:t>
            </a:r>
          </a:p>
          <a:p>
            <a:pPr lvl="2"/>
            <a:r>
              <a:rPr lang="en-US" dirty="0" smtClean="0"/>
              <a:t>U.S. Supreme Court</a:t>
            </a:r>
          </a:p>
          <a:p>
            <a:pPr lvl="2"/>
            <a:r>
              <a:rPr lang="en-US" dirty="0" smtClean="0"/>
              <a:t>Supreme Court of Texas</a:t>
            </a:r>
          </a:p>
          <a:p>
            <a:pPr lvl="1"/>
            <a:r>
              <a:rPr lang="en-US" dirty="0" smtClean="0"/>
              <a:t>Abroad</a:t>
            </a:r>
          </a:p>
          <a:p>
            <a:pPr lvl="2"/>
            <a:r>
              <a:rPr lang="en-US" dirty="0" smtClean="0"/>
              <a:t>European Patent Office Enlarged Board of Appeal</a:t>
            </a:r>
          </a:p>
          <a:p>
            <a:pPr lvl="2"/>
            <a:r>
              <a:rPr lang="en-US" dirty="0" smtClean="0"/>
              <a:t>Supreme Court of Canada</a:t>
            </a:r>
          </a:p>
          <a:p>
            <a:pPr lvl="2"/>
            <a:endParaRPr lang="en-US" dirty="0"/>
          </a:p>
        </p:txBody>
      </p:sp>
    </p:spTree>
    <p:extLst>
      <p:ext uri="{BB962C8B-B14F-4D97-AF65-F5344CB8AC3E}">
        <p14:creationId xmlns:p14="http://schemas.microsoft.com/office/powerpoint/2010/main" val="4165967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Advocating for you</a:t>
            </a:r>
          </a:p>
        </p:txBody>
      </p:sp>
      <p:sp>
        <p:nvSpPr>
          <p:cNvPr id="3" name="Content Placeholder 2"/>
          <p:cNvSpPr>
            <a:spLocks noGrp="1"/>
          </p:cNvSpPr>
          <p:nvPr>
            <p:ph idx="1"/>
          </p:nvPr>
        </p:nvSpPr>
        <p:spPr>
          <a:xfrm>
            <a:off x="661482" y="2295728"/>
            <a:ext cx="10603148" cy="4338536"/>
          </a:xfrm>
        </p:spPr>
        <p:txBody>
          <a:bodyPr>
            <a:normAutofit/>
          </a:bodyPr>
          <a:lstStyle/>
          <a:p>
            <a:r>
              <a:rPr lang="en-US" dirty="0" smtClean="0"/>
              <a:t>Board resolutions dictate positions IPO advocates to government leaders at in-person meetings, in formal testimony, and in letters and comments.</a:t>
            </a:r>
          </a:p>
          <a:p>
            <a:r>
              <a:rPr lang="en-US" dirty="0" smtClean="0"/>
              <a:t>2017 resolutions address:</a:t>
            </a:r>
          </a:p>
          <a:p>
            <a:pPr lvl="1"/>
            <a:r>
              <a:rPr lang="en-US" dirty="0" smtClean="0"/>
              <a:t>The standard for awarding attorney fees in patent suits</a:t>
            </a:r>
          </a:p>
          <a:p>
            <a:pPr lvl="1"/>
            <a:r>
              <a:rPr lang="en-US" dirty="0" smtClean="0"/>
              <a:t>Codifying laches defense in patent litigation</a:t>
            </a:r>
          </a:p>
          <a:p>
            <a:pPr lvl="1"/>
            <a:r>
              <a:rPr lang="en-US" dirty="0" smtClean="0"/>
              <a:t>Subject matter eligibility</a:t>
            </a:r>
          </a:p>
          <a:p>
            <a:r>
              <a:rPr lang="en-US" dirty="0" smtClean="0"/>
              <a:t>IPO was the first IP organization to pass a resolution supporting legislation to amend U.S. Patent Act section 101 concerning patent subject matter eligibility to address recent U.S. Supreme Court decisions that have dramatically narrowed the scope of patent protection and caused tremendous uncertainty for many investing in innovation.  A background report on </a:t>
            </a:r>
            <a:r>
              <a:rPr lang="en-US" dirty="0" smtClean="0">
                <a:solidFill>
                  <a:schemeClr val="tx2">
                    <a:lumMod val="75000"/>
                  </a:schemeClr>
                </a:solidFill>
                <a:hlinkClick r:id="rId2"/>
              </a:rPr>
              <a:t>IPO’s position is available here</a:t>
            </a:r>
            <a:r>
              <a:rPr lang="en-US" dirty="0" smtClean="0"/>
              <a:t>.</a:t>
            </a:r>
          </a:p>
          <a:p>
            <a:pPr lvl="1"/>
            <a:endParaRPr lang="en-US" dirty="0" smtClean="0"/>
          </a:p>
          <a:p>
            <a:pPr lvl="1"/>
            <a:endParaRPr lang="en-US" dirty="0"/>
          </a:p>
        </p:txBody>
      </p:sp>
    </p:spTree>
    <p:extLst>
      <p:ext uri="{BB962C8B-B14F-4D97-AF65-F5344CB8AC3E}">
        <p14:creationId xmlns:p14="http://schemas.microsoft.com/office/powerpoint/2010/main" val="2528405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membership matters</a:t>
            </a:r>
            <a:endParaRPr lang="en-US" dirty="0"/>
          </a:p>
        </p:txBody>
      </p:sp>
      <p:sp>
        <p:nvSpPr>
          <p:cNvPr id="3" name="Content Placeholder 2"/>
          <p:cNvSpPr>
            <a:spLocks noGrp="1"/>
          </p:cNvSpPr>
          <p:nvPr>
            <p:ph idx="1"/>
          </p:nvPr>
        </p:nvSpPr>
        <p:spPr>
          <a:xfrm>
            <a:off x="1280159" y="2870381"/>
            <a:ext cx="9778701" cy="3416300"/>
          </a:xfrm>
        </p:spPr>
        <p:txBody>
          <a:bodyPr/>
          <a:lstStyle/>
          <a:p>
            <a:pPr marL="0" indent="0" algn="ctr">
              <a:buNone/>
            </a:pPr>
            <a:r>
              <a:rPr lang="en-US" dirty="0" smtClean="0"/>
              <a:t>IPO works to serve the best interests of owners of intellectual property.  We advocate positions developed by committees of members.</a:t>
            </a:r>
            <a:br>
              <a:rPr lang="en-US" dirty="0" smtClean="0"/>
            </a:br>
            <a:r>
              <a:rPr lang="en-US" dirty="0" smtClean="0"/>
              <a:t/>
            </a:r>
            <a:br>
              <a:rPr lang="en-US" dirty="0" smtClean="0"/>
            </a:br>
            <a:r>
              <a:rPr lang="en-US" sz="2200" b="1" dirty="0" smtClean="0"/>
              <a:t>Your voice matters!</a:t>
            </a:r>
            <a:r>
              <a:rPr lang="en-US" b="1" dirty="0" smtClean="0"/>
              <a:t/>
            </a:r>
            <a:br>
              <a:rPr lang="en-US" b="1" dirty="0" smtClean="0"/>
            </a:br>
            <a:r>
              <a:rPr lang="en-US" b="1" dirty="0" smtClean="0"/>
              <a:t/>
            </a:r>
            <a:br>
              <a:rPr lang="en-US" b="1" dirty="0" smtClean="0"/>
            </a:br>
            <a:r>
              <a:rPr lang="en-US" dirty="0"/>
              <a:t>A</a:t>
            </a:r>
            <a:r>
              <a:rPr lang="en-US" dirty="0" smtClean="0"/>
              <a:t>ll IP owners are needed at the table to ensure IPO advocates for policies, practices, and laws that encourage and support innovative businesses and economies.</a:t>
            </a:r>
            <a:endParaRPr lang="en-US" dirty="0"/>
          </a:p>
        </p:txBody>
      </p:sp>
    </p:spTree>
    <p:extLst>
      <p:ext uri="{BB962C8B-B14F-4D97-AF65-F5344CB8AC3E}">
        <p14:creationId xmlns:p14="http://schemas.microsoft.com/office/powerpoint/2010/main" val="173017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membership</a:t>
            </a:r>
            <a:endParaRPr lang="en-US" dirty="0"/>
          </a:p>
        </p:txBody>
      </p:sp>
      <p:sp>
        <p:nvSpPr>
          <p:cNvPr id="3" name="Content Placeholder 2"/>
          <p:cNvSpPr>
            <a:spLocks noGrp="1"/>
          </p:cNvSpPr>
          <p:nvPr>
            <p:ph idx="1"/>
          </p:nvPr>
        </p:nvSpPr>
        <p:spPr>
          <a:xfrm>
            <a:off x="1154953" y="2486768"/>
            <a:ext cx="9876213" cy="1131922"/>
          </a:xfrm>
        </p:spPr>
        <p:txBody>
          <a:bodyPr>
            <a:normAutofit/>
          </a:bodyPr>
          <a:lstStyle/>
          <a:p>
            <a:r>
              <a:rPr lang="en-US" dirty="0" smtClean="0"/>
              <a:t>Your company’s membership covers all employees worldwide. </a:t>
            </a:r>
          </a:p>
          <a:p>
            <a:r>
              <a:rPr lang="en-US" dirty="0" smtClean="0"/>
              <a:t>As a member, your team will have the opportunity to participate in IPO committees and shape IPO’s advocacy work.</a:t>
            </a:r>
          </a:p>
        </p:txBody>
      </p:sp>
      <p:pic>
        <p:nvPicPr>
          <p:cNvPr id="5" name="Picture 4"/>
          <p:cNvPicPr>
            <a:picLocks noChangeAspect="1"/>
          </p:cNvPicPr>
          <p:nvPr/>
        </p:nvPicPr>
        <p:blipFill>
          <a:blip r:embed="rId2"/>
          <a:stretch>
            <a:fillRect/>
          </a:stretch>
        </p:blipFill>
        <p:spPr>
          <a:xfrm>
            <a:off x="1120384" y="3855241"/>
            <a:ext cx="2491518" cy="248321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161" y="3855241"/>
            <a:ext cx="3724820" cy="24832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63239" y="3855241"/>
            <a:ext cx="3470925" cy="2483213"/>
          </a:xfrm>
          <a:prstGeom prst="rect">
            <a:avLst/>
          </a:prstGeom>
        </p:spPr>
      </p:pic>
    </p:spTree>
    <p:extLst>
      <p:ext uri="{BB962C8B-B14F-4D97-AF65-F5344CB8AC3E}">
        <p14:creationId xmlns:p14="http://schemas.microsoft.com/office/powerpoint/2010/main" val="952370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membership</a:t>
            </a:r>
          </a:p>
        </p:txBody>
      </p:sp>
      <p:sp>
        <p:nvSpPr>
          <p:cNvPr id="3" name="Content Placeholder 2"/>
          <p:cNvSpPr>
            <a:spLocks noGrp="1"/>
          </p:cNvSpPr>
          <p:nvPr>
            <p:ph idx="1"/>
          </p:nvPr>
        </p:nvSpPr>
        <p:spPr>
          <a:xfrm>
            <a:off x="1154954" y="2530764"/>
            <a:ext cx="8761412" cy="3416300"/>
          </a:xfrm>
        </p:spPr>
        <p:txBody>
          <a:bodyPr/>
          <a:lstStyle/>
          <a:p>
            <a:r>
              <a:rPr lang="en-US" dirty="0" smtClean="0"/>
              <a:t>Quickly stay </a:t>
            </a:r>
            <a:r>
              <a:rPr lang="en-US" dirty="0"/>
              <a:t>up to date on the latest happenings in the IP community and IP policy globally through the </a:t>
            </a:r>
            <a:r>
              <a:rPr lang="en-US" i="1" dirty="0"/>
              <a:t>IPO Daily </a:t>
            </a:r>
            <a:r>
              <a:rPr lang="en-US" i="1" dirty="0" err="1" smtClean="0"/>
              <a:t>News</a:t>
            </a:r>
            <a:r>
              <a:rPr lang="en-US" i="1" baseline="30000" dirty="0" err="1" smtClean="0"/>
              <a:t>TM</a:t>
            </a:r>
            <a:r>
              <a:rPr lang="en-US" i="1" dirty="0" smtClean="0"/>
              <a:t>, </a:t>
            </a:r>
            <a:r>
              <a:rPr lang="en-US" dirty="0" smtClean="0"/>
              <a:t>featuring IPO’s Federal Circuit </a:t>
            </a:r>
            <a:r>
              <a:rPr lang="en-US" dirty="0" err="1" smtClean="0"/>
              <a:t>Summaries</a:t>
            </a:r>
            <a:r>
              <a:rPr lang="en-US" baseline="30000" dirty="0" err="1" smtClean="0"/>
              <a:t>TM</a:t>
            </a:r>
            <a:r>
              <a:rPr lang="en-US" dirty="0"/>
              <a:t>,</a:t>
            </a:r>
            <a:r>
              <a:rPr lang="en-US" i="1" dirty="0" smtClean="0"/>
              <a:t> </a:t>
            </a:r>
            <a:r>
              <a:rPr lang="en-US" dirty="0" smtClean="0"/>
              <a:t>and the </a:t>
            </a:r>
            <a:r>
              <a:rPr lang="en-US" i="1" dirty="0"/>
              <a:t>Corporate Monthly</a:t>
            </a:r>
            <a:r>
              <a:rPr lang="en-US" dirty="0"/>
              <a:t> </a:t>
            </a:r>
            <a:r>
              <a:rPr lang="en-US" dirty="0" smtClean="0"/>
              <a:t>newsletter.</a:t>
            </a:r>
            <a:endParaRPr lang="en-US" dirty="0"/>
          </a:p>
          <a:p>
            <a:endParaRPr lang="en-US" dirty="0"/>
          </a:p>
        </p:txBody>
      </p:sp>
      <p:pic>
        <p:nvPicPr>
          <p:cNvPr id="6" name="Picture 5"/>
          <p:cNvPicPr>
            <a:picLocks noChangeAspect="1"/>
          </p:cNvPicPr>
          <p:nvPr/>
        </p:nvPicPr>
        <p:blipFill>
          <a:blip r:embed="rId2"/>
          <a:stretch>
            <a:fillRect/>
          </a:stretch>
        </p:blipFill>
        <p:spPr>
          <a:xfrm>
            <a:off x="1592259" y="3551980"/>
            <a:ext cx="3436941" cy="2872231"/>
          </a:xfrm>
          <a:prstGeom prst="rect">
            <a:avLst/>
          </a:prstGeom>
        </p:spPr>
      </p:pic>
      <p:pic>
        <p:nvPicPr>
          <p:cNvPr id="7" name="Picture 6"/>
          <p:cNvPicPr>
            <a:picLocks noChangeAspect="1"/>
          </p:cNvPicPr>
          <p:nvPr/>
        </p:nvPicPr>
        <p:blipFill>
          <a:blip r:embed="rId3"/>
          <a:stretch>
            <a:fillRect/>
          </a:stretch>
        </p:blipFill>
        <p:spPr>
          <a:xfrm>
            <a:off x="5689918" y="3551980"/>
            <a:ext cx="4142163" cy="2872231"/>
          </a:xfrm>
          <a:prstGeom prst="rect">
            <a:avLst/>
          </a:prstGeom>
        </p:spPr>
      </p:pic>
    </p:spTree>
    <p:extLst>
      <p:ext uri="{BB962C8B-B14F-4D97-AF65-F5344CB8AC3E}">
        <p14:creationId xmlns:p14="http://schemas.microsoft.com/office/powerpoint/2010/main" val="24231186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74BBB01FF73D4ABEC863BA854DAA31" ma:contentTypeVersion="7" ma:contentTypeDescription="Create a new document." ma:contentTypeScope="" ma:versionID="5be3e0e304a62b3359b8aba8edefe505">
  <xsd:schema xmlns:xsd="http://www.w3.org/2001/XMLSchema" xmlns:xs="http://www.w3.org/2001/XMLSchema" xmlns:p="http://schemas.microsoft.com/office/2006/metadata/properties" xmlns:ns2="5847d95c-84ca-4489-a908-491188ea88ea" xmlns:ns3="5ed1e42a-e5df-4990-8188-6c82661b226c" targetNamespace="http://schemas.microsoft.com/office/2006/metadata/properties" ma:root="true" ma:fieldsID="00106e393ae204cba531452ab3ba45c2" ns2:_="" ns3:_="">
    <xsd:import namespace="5847d95c-84ca-4489-a908-491188ea88ea"/>
    <xsd:import namespace="5ed1e42a-e5df-4990-8188-6c82661b22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47d95c-84ca-4489-a908-491188ea88e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d1e42a-e5df-4990-8188-6c82661b226c"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ed1e42a-e5df-4990-8188-6c82661b226c">
      <UserInfo>
        <DisplayName>Nick Evans</DisplayName>
        <AccountId>11</AccountId>
        <AccountType/>
      </UserInfo>
      <UserInfo>
        <DisplayName>Mark Lauroesch</DisplayName>
        <AccountId>39</AccountId>
        <AccountType/>
      </UserInfo>
      <UserInfo>
        <DisplayName>Jessica Landacre</DisplayName>
        <AccountId>46</AccountId>
        <AccountType/>
      </UserInfo>
    </SharedWithUsers>
  </documentManagement>
</p:properties>
</file>

<file path=customXml/itemProps1.xml><?xml version="1.0" encoding="utf-8"?>
<ds:datastoreItem xmlns:ds="http://schemas.openxmlformats.org/officeDocument/2006/customXml" ds:itemID="{D812CE55-0DF8-44C2-9618-6900A817055A}">
  <ds:schemaRefs>
    <ds:schemaRef ds:uri="http://schemas.microsoft.com/sharepoint/v3/contenttype/forms"/>
  </ds:schemaRefs>
</ds:datastoreItem>
</file>

<file path=customXml/itemProps2.xml><?xml version="1.0" encoding="utf-8"?>
<ds:datastoreItem xmlns:ds="http://schemas.openxmlformats.org/officeDocument/2006/customXml" ds:itemID="{DE32FBE0-256D-4284-8560-D9CA3A429D3A}"/>
</file>

<file path=customXml/itemProps3.xml><?xml version="1.0" encoding="utf-8"?>
<ds:datastoreItem xmlns:ds="http://schemas.openxmlformats.org/officeDocument/2006/customXml" ds:itemID="{E12DF71E-1BE2-43DC-B3B7-C1C92B5574A6}">
  <ds:schemaRefs>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purl.org/dc/dcmitype/"/>
    <ds:schemaRef ds:uri="5ed1e42a-e5df-4990-8188-6c82661b226c"/>
    <ds:schemaRef ds:uri="5847d95c-84ca-4489-a908-491188ea88e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Ion Boardroom</Template>
  <TotalTime>405</TotalTime>
  <Words>853</Words>
  <Application>Microsoft Office PowerPoint</Application>
  <PresentationFormat>Widescreen</PresentationFormat>
  <Paragraphs>95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Wingdings 3</vt:lpstr>
      <vt:lpstr>Ion Boardroom</vt:lpstr>
      <vt:lpstr>Intellectual Property Owners Association</vt:lpstr>
      <vt:lpstr>We are IP OWNERS</vt:lpstr>
      <vt:lpstr>Key priorities</vt:lpstr>
      <vt:lpstr>Advocating for you</vt:lpstr>
      <vt:lpstr>Advocating for you</vt:lpstr>
      <vt:lpstr>Advocating for you</vt:lpstr>
      <vt:lpstr>Why membership matters</vt:lpstr>
      <vt:lpstr>Benefits of membership</vt:lpstr>
      <vt:lpstr>Benefits of membership</vt:lpstr>
      <vt:lpstr>Benefits of membership</vt:lpstr>
      <vt:lpstr>Benefits of membership</vt:lpstr>
      <vt:lpstr>Benefits of membership</vt:lpstr>
      <vt:lpstr>Benefits of membership</vt:lpstr>
      <vt:lpstr>Join IPO Today!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Intellectual Property Owners Association</dc:title>
  <dc:creator>Robin Muthig</dc:creator>
  <cp:lastModifiedBy>Robin</cp:lastModifiedBy>
  <cp:revision>42</cp:revision>
  <dcterms:created xsi:type="dcterms:W3CDTF">2017-08-22T20:12:15Z</dcterms:created>
  <dcterms:modified xsi:type="dcterms:W3CDTF">2017-09-01T19:07:29Z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0x010100DE74BBB01FF73D4ABEC863BA854DAA31</vt:lpwstr>
  </property>
</Properties>
</file>